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9" r:id="rId3"/>
    <p:sldId id="260" r:id="rId4"/>
    <p:sldId id="261" r:id="rId5"/>
    <p:sldId id="262" r:id="rId6"/>
    <p:sldId id="263" r:id="rId7"/>
    <p:sldId id="264" r:id="rId8"/>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23" d="100"/>
          <a:sy n="123" d="100"/>
        </p:scale>
        <p:origin x="12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B619F-E9F0-4208-8E36-8529449588A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2C8834B-7409-4816-8AF9-C9A099DAFDA1}">
      <dgm:prSet phldrT="[Text]"/>
      <dgm:spPr>
        <a:solidFill>
          <a:srgbClr val="003366">
            <a:alpha val="52000"/>
          </a:srgbClr>
        </a:solidFill>
      </dgm:spPr>
      <dgm:t>
        <a:bodyPr/>
        <a:lstStyle/>
        <a:p>
          <a:r>
            <a:rPr lang="fr-FR"/>
            <a:t>États membres de l’OMPI</a:t>
          </a:r>
        </a:p>
      </dgm:t>
    </dgm:pt>
    <dgm:pt modelId="{5B8271FF-8F4F-4F90-9A18-BF48A17FDA7B}" type="parTrans" cxnId="{4ADB4D69-EA1B-47C6-9496-0366A67A491C}">
      <dgm:prSet/>
      <dgm:spPr/>
      <dgm:t>
        <a:bodyPr/>
        <a:lstStyle/>
        <a:p>
          <a:endParaRPr lang="en-US"/>
        </a:p>
      </dgm:t>
    </dgm:pt>
    <dgm:pt modelId="{E9A03E4D-B90B-4471-820E-B2E3D1848E6E}" type="sibTrans" cxnId="{4ADB4D69-EA1B-47C6-9496-0366A67A491C}">
      <dgm:prSet/>
      <dgm:spPr/>
      <dgm:t>
        <a:bodyPr/>
        <a:lstStyle/>
        <a:p>
          <a:endParaRPr lang="en-US"/>
        </a:p>
      </dgm:t>
    </dgm:pt>
    <dgm:pt modelId="{1AAB7B31-E423-4775-81D3-275A68F403CB}">
      <dgm:prSet phldrT="[Text]"/>
      <dgm:spPr>
        <a:solidFill>
          <a:srgbClr val="003366">
            <a:alpha val="52000"/>
          </a:srgbClr>
        </a:solidFill>
        <a:ln w="0">
          <a:solidFill>
            <a:schemeClr val="lt1">
              <a:hueOff val="0"/>
              <a:satOff val="0"/>
              <a:lumOff val="0"/>
            </a:schemeClr>
          </a:solidFill>
        </a:ln>
      </dgm:spPr>
      <dgm:t>
        <a:bodyPr/>
        <a:lstStyle/>
        <a:p>
          <a:r>
            <a:rPr lang="fr-FR"/>
            <a:t>Organe consultatif indépendant de surveillance (OCIS)</a:t>
          </a:r>
        </a:p>
      </dgm:t>
    </dgm:pt>
    <dgm:pt modelId="{6C314E37-D10C-469D-AF15-AB777C9E0857}" type="parTrans" cxnId="{9E9996E8-491B-4BDA-9157-8ACE0363EF7B}">
      <dgm:prSet/>
      <dgm:spPr/>
      <dgm:t>
        <a:bodyPr/>
        <a:lstStyle/>
        <a:p>
          <a:endParaRPr lang="en-US"/>
        </a:p>
      </dgm:t>
    </dgm:pt>
    <dgm:pt modelId="{1DB68115-4442-4783-B02B-013E202AFE3D}" type="sibTrans" cxnId="{9E9996E8-491B-4BDA-9157-8ACE0363EF7B}">
      <dgm:prSet/>
      <dgm:spPr/>
      <dgm:t>
        <a:bodyPr/>
        <a:lstStyle/>
        <a:p>
          <a:endParaRPr lang="en-US"/>
        </a:p>
      </dgm:t>
    </dgm:pt>
    <dgm:pt modelId="{E1CE0640-D27E-4AD9-843B-B6BB70F286A1}">
      <dgm:prSet phldrT="[Text]"/>
      <dgm:spPr>
        <a:solidFill>
          <a:srgbClr val="003366">
            <a:alpha val="52000"/>
          </a:srgbClr>
        </a:solidFill>
        <a:ln w="0">
          <a:solidFill>
            <a:schemeClr val="bg1"/>
          </a:solidFill>
        </a:ln>
      </dgm:spPr>
      <dgm:t>
        <a:bodyPr/>
        <a:lstStyle/>
        <a:p>
          <a:r>
            <a:rPr lang="fr-FR"/>
            <a:t>Comité de gestion des risques de l’OMPI</a:t>
          </a:r>
        </a:p>
      </dgm:t>
    </dgm:pt>
    <dgm:pt modelId="{47CD06BB-186A-41A8-A686-303B229D1DF8}" type="parTrans" cxnId="{46A84400-14BE-4F52-92D3-7618C57959BB}">
      <dgm:prSet/>
      <dgm:spPr/>
      <dgm:t>
        <a:bodyPr/>
        <a:lstStyle/>
        <a:p>
          <a:endParaRPr lang="en-US"/>
        </a:p>
      </dgm:t>
    </dgm:pt>
    <dgm:pt modelId="{9FCD0B5D-568C-4120-B3F8-7786D05C03F2}" type="sibTrans" cxnId="{46A84400-14BE-4F52-92D3-7618C57959BB}">
      <dgm:prSet/>
      <dgm:spPr/>
      <dgm:t>
        <a:bodyPr/>
        <a:lstStyle/>
        <a:p>
          <a:endParaRPr lang="en-US"/>
        </a:p>
      </dgm:t>
    </dgm:pt>
    <dgm:pt modelId="{416A09FF-98AC-47CD-B98C-06650A47C043}">
      <dgm:prSet phldrT="[Text]"/>
      <dgm:spPr>
        <a:solidFill>
          <a:srgbClr val="003366">
            <a:alpha val="52000"/>
          </a:srgbClr>
        </a:solidFill>
        <a:ln w="0">
          <a:solidFill>
            <a:schemeClr val="bg1"/>
          </a:solidFill>
        </a:ln>
      </dgm:spPr>
      <dgm:t>
        <a:bodyPr/>
        <a:lstStyle/>
        <a:p>
          <a:r>
            <a:rPr lang="fr-FR"/>
            <a:t>Vérificateurs externes et internes des comptes</a:t>
          </a:r>
        </a:p>
      </dgm:t>
    </dgm:pt>
    <dgm:pt modelId="{11D50B7A-114D-4F9F-8DD4-6434F5F39C08}" type="parTrans" cxnId="{DACEDA11-6FD0-4492-86B8-6C566DF167AB}">
      <dgm:prSet/>
      <dgm:spPr/>
      <dgm:t>
        <a:bodyPr/>
        <a:lstStyle/>
        <a:p>
          <a:endParaRPr lang="en-US"/>
        </a:p>
      </dgm:t>
    </dgm:pt>
    <dgm:pt modelId="{00A8B10D-A213-449A-884B-573DA546A700}" type="sibTrans" cxnId="{DACEDA11-6FD0-4492-86B8-6C566DF167AB}">
      <dgm:prSet/>
      <dgm:spPr/>
      <dgm:t>
        <a:bodyPr/>
        <a:lstStyle/>
        <a:p>
          <a:endParaRPr lang="en-US"/>
        </a:p>
      </dgm:t>
    </dgm:pt>
    <dgm:pt modelId="{4A54A966-C645-45C4-BAE3-C8E0E3EAB0CF}">
      <dgm:prSet phldrT="[Text]"/>
      <dgm:spPr>
        <a:solidFill>
          <a:srgbClr val="003366">
            <a:alpha val="52000"/>
          </a:srgbClr>
        </a:solidFill>
        <a:ln w="0">
          <a:solidFill>
            <a:schemeClr val="bg1"/>
          </a:solidFill>
        </a:ln>
      </dgm:spPr>
      <dgm:t>
        <a:bodyPr/>
        <a:lstStyle/>
        <a:p>
          <a:r>
            <a:rPr lang="fr-FR"/>
            <a:t>Comité consultatif pour les placements de l’OMPI</a:t>
          </a:r>
        </a:p>
      </dgm:t>
    </dgm:pt>
    <dgm:pt modelId="{77B78B7C-E04F-41E1-BF06-4BC0F4874000}" type="parTrans" cxnId="{7751A5BC-80AF-44F4-8DFE-25D8E8097BE1}">
      <dgm:prSet/>
      <dgm:spPr/>
      <dgm:t>
        <a:bodyPr/>
        <a:lstStyle/>
        <a:p>
          <a:endParaRPr lang="en-US"/>
        </a:p>
      </dgm:t>
    </dgm:pt>
    <dgm:pt modelId="{929F75BF-08CB-4CF3-9B69-579483A2A375}" type="sibTrans" cxnId="{7751A5BC-80AF-44F4-8DFE-25D8E8097BE1}">
      <dgm:prSet/>
      <dgm:spPr/>
      <dgm:t>
        <a:bodyPr/>
        <a:lstStyle/>
        <a:p>
          <a:endParaRPr lang="en-US"/>
        </a:p>
      </dgm:t>
    </dgm:pt>
    <dgm:pt modelId="{2B3CDB94-ED7A-444A-B9BE-39D736E1EF46}">
      <dgm:prSet phldrT="[Text]"/>
      <dgm:spPr>
        <a:solidFill>
          <a:srgbClr val="003366">
            <a:alpha val="52000"/>
          </a:srgbClr>
        </a:solidFill>
      </dgm:spPr>
      <dgm:t>
        <a:bodyPr/>
        <a:lstStyle/>
        <a:p>
          <a:r>
            <a:rPr lang="fr-FR"/>
            <a:t>Placements de l’OMPI</a:t>
          </a:r>
        </a:p>
      </dgm:t>
    </dgm:pt>
    <dgm:pt modelId="{E590F0D4-1DB9-4936-9139-348F53C4EF6A}" type="parTrans" cxnId="{EB60AE24-3CBF-4DBF-A0C5-AAA0122F7996}">
      <dgm:prSet/>
      <dgm:spPr/>
      <dgm:t>
        <a:bodyPr/>
        <a:lstStyle/>
        <a:p>
          <a:endParaRPr lang="en-US"/>
        </a:p>
      </dgm:t>
    </dgm:pt>
    <dgm:pt modelId="{2B1E35E4-F8EA-4FA2-86CC-87E084CC94FB}" type="sibTrans" cxnId="{EB60AE24-3CBF-4DBF-A0C5-AAA0122F7996}">
      <dgm:prSet/>
      <dgm:spPr/>
      <dgm:t>
        <a:bodyPr/>
        <a:lstStyle/>
        <a:p>
          <a:endParaRPr lang="en-US"/>
        </a:p>
      </dgm:t>
    </dgm:pt>
    <dgm:pt modelId="{2784E1BA-B3EA-4B6F-A061-F3D29E6C733C}" type="pres">
      <dgm:prSet presAssocID="{8F4B619F-E9F0-4208-8E36-8529449588AA}" presName="Name0" presStyleCnt="0">
        <dgm:presLayoutVars>
          <dgm:chMax val="7"/>
          <dgm:resizeHandles val="exact"/>
        </dgm:presLayoutVars>
      </dgm:prSet>
      <dgm:spPr/>
      <dgm:t>
        <a:bodyPr/>
        <a:lstStyle/>
        <a:p>
          <a:endParaRPr lang="en-US"/>
        </a:p>
      </dgm:t>
    </dgm:pt>
    <dgm:pt modelId="{2E512E21-DF15-4DC4-8EAB-80632F3F7697}" type="pres">
      <dgm:prSet presAssocID="{8F4B619F-E9F0-4208-8E36-8529449588AA}" presName="comp1" presStyleCnt="0"/>
      <dgm:spPr/>
    </dgm:pt>
    <dgm:pt modelId="{111C4B8A-9E53-427B-B656-541E9BE6CD89}" type="pres">
      <dgm:prSet presAssocID="{8F4B619F-E9F0-4208-8E36-8529449588AA}" presName="circle1" presStyleLbl="node1" presStyleIdx="0" presStyleCnt="6"/>
      <dgm:spPr/>
      <dgm:t>
        <a:bodyPr/>
        <a:lstStyle/>
        <a:p>
          <a:endParaRPr lang="en-US"/>
        </a:p>
      </dgm:t>
    </dgm:pt>
    <dgm:pt modelId="{1E98C4A0-651F-450F-B04E-6B0FEC20CF36}" type="pres">
      <dgm:prSet presAssocID="{8F4B619F-E9F0-4208-8E36-8529449588AA}" presName="c1text" presStyleLbl="node1" presStyleIdx="0" presStyleCnt="6">
        <dgm:presLayoutVars>
          <dgm:bulletEnabled val="1"/>
        </dgm:presLayoutVars>
      </dgm:prSet>
      <dgm:spPr/>
      <dgm:t>
        <a:bodyPr/>
        <a:lstStyle/>
        <a:p>
          <a:endParaRPr lang="en-US"/>
        </a:p>
      </dgm:t>
    </dgm:pt>
    <dgm:pt modelId="{26A6EF42-6DF0-4378-96F0-4855D222A37C}" type="pres">
      <dgm:prSet presAssocID="{8F4B619F-E9F0-4208-8E36-8529449588AA}" presName="comp2" presStyleCnt="0"/>
      <dgm:spPr/>
    </dgm:pt>
    <dgm:pt modelId="{85D6B53F-FDBA-4E7A-91BD-AE665588A2AD}" type="pres">
      <dgm:prSet presAssocID="{8F4B619F-E9F0-4208-8E36-8529449588AA}" presName="circle2" presStyleLbl="node1" presStyleIdx="1" presStyleCnt="6"/>
      <dgm:spPr/>
      <dgm:t>
        <a:bodyPr/>
        <a:lstStyle/>
        <a:p>
          <a:endParaRPr lang="en-US"/>
        </a:p>
      </dgm:t>
    </dgm:pt>
    <dgm:pt modelId="{9C45D668-994D-41EB-B772-511CD852D3FC}" type="pres">
      <dgm:prSet presAssocID="{8F4B619F-E9F0-4208-8E36-8529449588AA}" presName="c2text" presStyleLbl="node1" presStyleIdx="1" presStyleCnt="6">
        <dgm:presLayoutVars>
          <dgm:bulletEnabled val="1"/>
        </dgm:presLayoutVars>
      </dgm:prSet>
      <dgm:spPr/>
      <dgm:t>
        <a:bodyPr/>
        <a:lstStyle/>
        <a:p>
          <a:endParaRPr lang="en-US"/>
        </a:p>
      </dgm:t>
    </dgm:pt>
    <dgm:pt modelId="{B69CAF84-A073-4108-9579-9A298640C538}" type="pres">
      <dgm:prSet presAssocID="{8F4B619F-E9F0-4208-8E36-8529449588AA}" presName="comp3" presStyleCnt="0"/>
      <dgm:spPr/>
    </dgm:pt>
    <dgm:pt modelId="{6B4C8622-96AB-4FBA-8C6E-1780B2FB283E}" type="pres">
      <dgm:prSet presAssocID="{8F4B619F-E9F0-4208-8E36-8529449588AA}" presName="circle3" presStyleLbl="node1" presStyleIdx="2" presStyleCnt="6"/>
      <dgm:spPr/>
      <dgm:t>
        <a:bodyPr/>
        <a:lstStyle/>
        <a:p>
          <a:endParaRPr lang="en-US"/>
        </a:p>
      </dgm:t>
    </dgm:pt>
    <dgm:pt modelId="{E4425408-8B80-4F48-B4BB-0817F1B2E41E}" type="pres">
      <dgm:prSet presAssocID="{8F4B619F-E9F0-4208-8E36-8529449588AA}" presName="c3text" presStyleLbl="node1" presStyleIdx="2" presStyleCnt="6">
        <dgm:presLayoutVars>
          <dgm:bulletEnabled val="1"/>
        </dgm:presLayoutVars>
      </dgm:prSet>
      <dgm:spPr/>
      <dgm:t>
        <a:bodyPr/>
        <a:lstStyle/>
        <a:p>
          <a:endParaRPr lang="en-US"/>
        </a:p>
      </dgm:t>
    </dgm:pt>
    <dgm:pt modelId="{A2E1C786-BFE4-4449-A799-FA61BA56F0DA}" type="pres">
      <dgm:prSet presAssocID="{8F4B619F-E9F0-4208-8E36-8529449588AA}" presName="comp4" presStyleCnt="0"/>
      <dgm:spPr/>
    </dgm:pt>
    <dgm:pt modelId="{F6586015-BB1C-401F-8549-10B79F557FCC}" type="pres">
      <dgm:prSet presAssocID="{8F4B619F-E9F0-4208-8E36-8529449588AA}" presName="circle4" presStyleLbl="node1" presStyleIdx="3" presStyleCnt="6"/>
      <dgm:spPr/>
      <dgm:t>
        <a:bodyPr/>
        <a:lstStyle/>
        <a:p>
          <a:endParaRPr lang="en-US"/>
        </a:p>
      </dgm:t>
    </dgm:pt>
    <dgm:pt modelId="{9AD08BC5-F649-4018-B487-645EAA9A12FF}" type="pres">
      <dgm:prSet presAssocID="{8F4B619F-E9F0-4208-8E36-8529449588AA}" presName="c4text" presStyleLbl="node1" presStyleIdx="3" presStyleCnt="6">
        <dgm:presLayoutVars>
          <dgm:bulletEnabled val="1"/>
        </dgm:presLayoutVars>
      </dgm:prSet>
      <dgm:spPr/>
      <dgm:t>
        <a:bodyPr/>
        <a:lstStyle/>
        <a:p>
          <a:endParaRPr lang="en-US"/>
        </a:p>
      </dgm:t>
    </dgm:pt>
    <dgm:pt modelId="{CF8B1A33-48C5-4618-9F18-D77E14964C2F}" type="pres">
      <dgm:prSet presAssocID="{8F4B619F-E9F0-4208-8E36-8529449588AA}" presName="comp5" presStyleCnt="0"/>
      <dgm:spPr/>
    </dgm:pt>
    <dgm:pt modelId="{FB1FB8E6-D94E-46F5-A8AA-D0CAF5F2F3FD}" type="pres">
      <dgm:prSet presAssocID="{8F4B619F-E9F0-4208-8E36-8529449588AA}" presName="circle5" presStyleLbl="node1" presStyleIdx="4" presStyleCnt="6"/>
      <dgm:spPr/>
      <dgm:t>
        <a:bodyPr/>
        <a:lstStyle/>
        <a:p>
          <a:endParaRPr lang="en-US"/>
        </a:p>
      </dgm:t>
    </dgm:pt>
    <dgm:pt modelId="{0DA3D102-BB81-48DA-BC8C-A5773FA48C5C}" type="pres">
      <dgm:prSet presAssocID="{8F4B619F-E9F0-4208-8E36-8529449588AA}" presName="c5text" presStyleLbl="node1" presStyleIdx="4" presStyleCnt="6">
        <dgm:presLayoutVars>
          <dgm:bulletEnabled val="1"/>
        </dgm:presLayoutVars>
      </dgm:prSet>
      <dgm:spPr/>
      <dgm:t>
        <a:bodyPr/>
        <a:lstStyle/>
        <a:p>
          <a:endParaRPr lang="en-US"/>
        </a:p>
      </dgm:t>
    </dgm:pt>
    <dgm:pt modelId="{FB3CD136-5F72-4F7E-8FC8-96CAE519CEB2}" type="pres">
      <dgm:prSet presAssocID="{8F4B619F-E9F0-4208-8E36-8529449588AA}" presName="comp6" presStyleCnt="0"/>
      <dgm:spPr/>
    </dgm:pt>
    <dgm:pt modelId="{CAA90159-585B-4C2A-B590-26299C81EDE8}" type="pres">
      <dgm:prSet presAssocID="{8F4B619F-E9F0-4208-8E36-8529449588AA}" presName="circle6" presStyleLbl="node1" presStyleIdx="5" presStyleCnt="6"/>
      <dgm:spPr/>
      <dgm:t>
        <a:bodyPr/>
        <a:lstStyle/>
        <a:p>
          <a:endParaRPr lang="en-US"/>
        </a:p>
      </dgm:t>
    </dgm:pt>
    <dgm:pt modelId="{51197667-445D-41BC-8E91-B56275C73F55}" type="pres">
      <dgm:prSet presAssocID="{8F4B619F-E9F0-4208-8E36-8529449588AA}" presName="c6text" presStyleLbl="node1" presStyleIdx="5" presStyleCnt="6">
        <dgm:presLayoutVars>
          <dgm:bulletEnabled val="1"/>
        </dgm:presLayoutVars>
      </dgm:prSet>
      <dgm:spPr/>
      <dgm:t>
        <a:bodyPr/>
        <a:lstStyle/>
        <a:p>
          <a:endParaRPr lang="en-US"/>
        </a:p>
      </dgm:t>
    </dgm:pt>
  </dgm:ptLst>
  <dgm:cxnLst>
    <dgm:cxn modelId="{72F51C21-343E-4016-B71C-6AFE1BB331AB}" type="presOf" srcId="{416A09FF-98AC-47CD-B98C-06650A47C043}" destId="{E4425408-8B80-4F48-B4BB-0817F1B2E41E}" srcOrd="1" destOrd="0" presId="urn:microsoft.com/office/officeart/2005/8/layout/venn2"/>
    <dgm:cxn modelId="{7751A5BC-80AF-44F4-8DFE-25D8E8097BE1}" srcId="{8F4B619F-E9F0-4208-8E36-8529449588AA}" destId="{4A54A966-C645-45C4-BAE3-C8E0E3EAB0CF}" srcOrd="4" destOrd="0" parTransId="{77B78B7C-E04F-41E1-BF06-4BC0F4874000}" sibTransId="{929F75BF-08CB-4CF3-9B69-579483A2A375}"/>
    <dgm:cxn modelId="{477EF3D8-E614-4913-B91C-D78B0B335B08}" type="presOf" srcId="{1AAB7B31-E423-4775-81D3-275A68F403CB}" destId="{85D6B53F-FDBA-4E7A-91BD-AE665588A2AD}" srcOrd="0" destOrd="0" presId="urn:microsoft.com/office/officeart/2005/8/layout/venn2"/>
    <dgm:cxn modelId="{9E9996E8-491B-4BDA-9157-8ACE0363EF7B}" srcId="{8F4B619F-E9F0-4208-8E36-8529449588AA}" destId="{1AAB7B31-E423-4775-81D3-275A68F403CB}" srcOrd="1" destOrd="0" parTransId="{6C314E37-D10C-469D-AF15-AB777C9E0857}" sibTransId="{1DB68115-4442-4783-B02B-013E202AFE3D}"/>
    <dgm:cxn modelId="{C02018B1-1861-4D2F-B93E-BBAADB0D94DA}" type="presOf" srcId="{8F4B619F-E9F0-4208-8E36-8529449588AA}" destId="{2784E1BA-B3EA-4B6F-A061-F3D29E6C733C}" srcOrd="0" destOrd="0" presId="urn:microsoft.com/office/officeart/2005/8/layout/venn2"/>
    <dgm:cxn modelId="{AF2BB893-F43B-4E82-879E-82F8BECDF9E7}" type="presOf" srcId="{2B3CDB94-ED7A-444A-B9BE-39D736E1EF46}" destId="{CAA90159-585B-4C2A-B590-26299C81EDE8}" srcOrd="0" destOrd="0" presId="urn:microsoft.com/office/officeart/2005/8/layout/venn2"/>
    <dgm:cxn modelId="{46A84400-14BE-4F52-92D3-7618C57959BB}" srcId="{8F4B619F-E9F0-4208-8E36-8529449588AA}" destId="{E1CE0640-D27E-4AD9-843B-B6BB70F286A1}" srcOrd="3" destOrd="0" parTransId="{47CD06BB-186A-41A8-A686-303B229D1DF8}" sibTransId="{9FCD0B5D-568C-4120-B3F8-7786D05C03F2}"/>
    <dgm:cxn modelId="{616C5567-5323-4BB9-8686-8929B6BB1092}" type="presOf" srcId="{416A09FF-98AC-47CD-B98C-06650A47C043}" destId="{6B4C8622-96AB-4FBA-8C6E-1780B2FB283E}" srcOrd="0" destOrd="0" presId="urn:microsoft.com/office/officeart/2005/8/layout/venn2"/>
    <dgm:cxn modelId="{B4996740-8236-4D31-84A3-287BB8A78AE6}" type="presOf" srcId="{D2C8834B-7409-4816-8AF9-C9A099DAFDA1}" destId="{1E98C4A0-651F-450F-B04E-6B0FEC20CF36}" srcOrd="1" destOrd="0" presId="urn:microsoft.com/office/officeart/2005/8/layout/venn2"/>
    <dgm:cxn modelId="{4ADB4D69-EA1B-47C6-9496-0366A67A491C}" srcId="{8F4B619F-E9F0-4208-8E36-8529449588AA}" destId="{D2C8834B-7409-4816-8AF9-C9A099DAFDA1}" srcOrd="0" destOrd="0" parTransId="{5B8271FF-8F4F-4F90-9A18-BF48A17FDA7B}" sibTransId="{E9A03E4D-B90B-4471-820E-B2E3D1848E6E}"/>
    <dgm:cxn modelId="{0D098EFB-12DB-41D9-8C0D-B3D8C379F4FC}" type="presOf" srcId="{1AAB7B31-E423-4775-81D3-275A68F403CB}" destId="{9C45D668-994D-41EB-B772-511CD852D3FC}" srcOrd="1" destOrd="0" presId="urn:microsoft.com/office/officeart/2005/8/layout/venn2"/>
    <dgm:cxn modelId="{2D8E786A-68D9-4581-8C2D-6A5D1F81BE68}" type="presOf" srcId="{4A54A966-C645-45C4-BAE3-C8E0E3EAB0CF}" destId="{FB1FB8E6-D94E-46F5-A8AA-D0CAF5F2F3FD}" srcOrd="0" destOrd="0" presId="urn:microsoft.com/office/officeart/2005/8/layout/venn2"/>
    <dgm:cxn modelId="{E1C4881D-C51C-4C2A-A27B-62474E77DFAE}" type="presOf" srcId="{4A54A966-C645-45C4-BAE3-C8E0E3EAB0CF}" destId="{0DA3D102-BB81-48DA-BC8C-A5773FA48C5C}" srcOrd="1" destOrd="0" presId="urn:microsoft.com/office/officeart/2005/8/layout/venn2"/>
    <dgm:cxn modelId="{DACEDA11-6FD0-4492-86B8-6C566DF167AB}" srcId="{8F4B619F-E9F0-4208-8E36-8529449588AA}" destId="{416A09FF-98AC-47CD-B98C-06650A47C043}" srcOrd="2" destOrd="0" parTransId="{11D50B7A-114D-4F9F-8DD4-6434F5F39C08}" sibTransId="{00A8B10D-A213-449A-884B-573DA546A700}"/>
    <dgm:cxn modelId="{476CF615-B1B1-4D5B-A782-C74E4DAC4592}" type="presOf" srcId="{2B3CDB94-ED7A-444A-B9BE-39D736E1EF46}" destId="{51197667-445D-41BC-8E91-B56275C73F55}" srcOrd="1" destOrd="0" presId="urn:microsoft.com/office/officeart/2005/8/layout/venn2"/>
    <dgm:cxn modelId="{6D652846-101D-48C3-985C-77E92302783C}" type="presOf" srcId="{E1CE0640-D27E-4AD9-843B-B6BB70F286A1}" destId="{9AD08BC5-F649-4018-B487-645EAA9A12FF}" srcOrd="1" destOrd="0" presId="urn:microsoft.com/office/officeart/2005/8/layout/venn2"/>
    <dgm:cxn modelId="{7E75AF46-F885-4E5A-837D-5A7D3C10A9DB}" type="presOf" srcId="{D2C8834B-7409-4816-8AF9-C9A099DAFDA1}" destId="{111C4B8A-9E53-427B-B656-541E9BE6CD89}" srcOrd="0" destOrd="0" presId="urn:microsoft.com/office/officeart/2005/8/layout/venn2"/>
    <dgm:cxn modelId="{45127F2B-B35A-485C-B26E-8C492446702B}" type="presOf" srcId="{E1CE0640-D27E-4AD9-843B-B6BB70F286A1}" destId="{F6586015-BB1C-401F-8549-10B79F557FCC}" srcOrd="0" destOrd="0" presId="urn:microsoft.com/office/officeart/2005/8/layout/venn2"/>
    <dgm:cxn modelId="{EB60AE24-3CBF-4DBF-A0C5-AAA0122F7996}" srcId="{8F4B619F-E9F0-4208-8E36-8529449588AA}" destId="{2B3CDB94-ED7A-444A-B9BE-39D736E1EF46}" srcOrd="5" destOrd="0" parTransId="{E590F0D4-1DB9-4936-9139-348F53C4EF6A}" sibTransId="{2B1E35E4-F8EA-4FA2-86CC-87E084CC94FB}"/>
    <dgm:cxn modelId="{A32E4A90-5A07-4F47-9F0D-82BC6E857BE8}" type="presParOf" srcId="{2784E1BA-B3EA-4B6F-A061-F3D29E6C733C}" destId="{2E512E21-DF15-4DC4-8EAB-80632F3F7697}" srcOrd="0" destOrd="0" presId="urn:microsoft.com/office/officeart/2005/8/layout/venn2"/>
    <dgm:cxn modelId="{7F20E5F9-76E0-45F4-9755-2B7F7E737698}" type="presParOf" srcId="{2E512E21-DF15-4DC4-8EAB-80632F3F7697}" destId="{111C4B8A-9E53-427B-B656-541E9BE6CD89}" srcOrd="0" destOrd="0" presId="urn:microsoft.com/office/officeart/2005/8/layout/venn2"/>
    <dgm:cxn modelId="{6B5C7F7E-3E66-4EAB-A9FD-48A50F2FEB5D}" type="presParOf" srcId="{2E512E21-DF15-4DC4-8EAB-80632F3F7697}" destId="{1E98C4A0-651F-450F-B04E-6B0FEC20CF36}" srcOrd="1" destOrd="0" presId="urn:microsoft.com/office/officeart/2005/8/layout/venn2"/>
    <dgm:cxn modelId="{7D87FE21-91A8-4395-8492-36F80EA56176}" type="presParOf" srcId="{2784E1BA-B3EA-4B6F-A061-F3D29E6C733C}" destId="{26A6EF42-6DF0-4378-96F0-4855D222A37C}" srcOrd="1" destOrd="0" presId="urn:microsoft.com/office/officeart/2005/8/layout/venn2"/>
    <dgm:cxn modelId="{59EABD57-6292-4033-BE0A-7BF1548B7129}" type="presParOf" srcId="{26A6EF42-6DF0-4378-96F0-4855D222A37C}" destId="{85D6B53F-FDBA-4E7A-91BD-AE665588A2AD}" srcOrd="0" destOrd="0" presId="urn:microsoft.com/office/officeart/2005/8/layout/venn2"/>
    <dgm:cxn modelId="{12B86767-452C-48CC-868B-67AFE1641E15}" type="presParOf" srcId="{26A6EF42-6DF0-4378-96F0-4855D222A37C}" destId="{9C45D668-994D-41EB-B772-511CD852D3FC}" srcOrd="1" destOrd="0" presId="urn:microsoft.com/office/officeart/2005/8/layout/venn2"/>
    <dgm:cxn modelId="{B0789D60-FBB7-4493-B16B-E720EE2D1FA7}" type="presParOf" srcId="{2784E1BA-B3EA-4B6F-A061-F3D29E6C733C}" destId="{B69CAF84-A073-4108-9579-9A298640C538}" srcOrd="2" destOrd="0" presId="urn:microsoft.com/office/officeart/2005/8/layout/venn2"/>
    <dgm:cxn modelId="{59226EAF-C2B9-44CF-929B-A12E602135C6}" type="presParOf" srcId="{B69CAF84-A073-4108-9579-9A298640C538}" destId="{6B4C8622-96AB-4FBA-8C6E-1780B2FB283E}" srcOrd="0" destOrd="0" presId="urn:microsoft.com/office/officeart/2005/8/layout/venn2"/>
    <dgm:cxn modelId="{07588A0B-3C00-44E4-BB10-602C1F2AF78C}" type="presParOf" srcId="{B69CAF84-A073-4108-9579-9A298640C538}" destId="{E4425408-8B80-4F48-B4BB-0817F1B2E41E}" srcOrd="1" destOrd="0" presId="urn:microsoft.com/office/officeart/2005/8/layout/venn2"/>
    <dgm:cxn modelId="{03E91849-6C18-4472-AC98-D024AB1AF235}" type="presParOf" srcId="{2784E1BA-B3EA-4B6F-A061-F3D29E6C733C}" destId="{A2E1C786-BFE4-4449-A799-FA61BA56F0DA}" srcOrd="3" destOrd="0" presId="urn:microsoft.com/office/officeart/2005/8/layout/venn2"/>
    <dgm:cxn modelId="{94B44421-A840-4656-97E9-556C6BA0E3E2}" type="presParOf" srcId="{A2E1C786-BFE4-4449-A799-FA61BA56F0DA}" destId="{F6586015-BB1C-401F-8549-10B79F557FCC}" srcOrd="0" destOrd="0" presId="urn:microsoft.com/office/officeart/2005/8/layout/venn2"/>
    <dgm:cxn modelId="{6E5ABAA1-EB0F-4543-AF88-D6198E83C9F4}" type="presParOf" srcId="{A2E1C786-BFE4-4449-A799-FA61BA56F0DA}" destId="{9AD08BC5-F649-4018-B487-645EAA9A12FF}" srcOrd="1" destOrd="0" presId="urn:microsoft.com/office/officeart/2005/8/layout/venn2"/>
    <dgm:cxn modelId="{93ADFD02-B712-42C1-904F-4C8DC0C97426}" type="presParOf" srcId="{2784E1BA-B3EA-4B6F-A061-F3D29E6C733C}" destId="{CF8B1A33-48C5-4618-9F18-D77E14964C2F}" srcOrd="4" destOrd="0" presId="urn:microsoft.com/office/officeart/2005/8/layout/venn2"/>
    <dgm:cxn modelId="{4D2BDC1F-572D-4CEC-9D71-F2F37600280C}" type="presParOf" srcId="{CF8B1A33-48C5-4618-9F18-D77E14964C2F}" destId="{FB1FB8E6-D94E-46F5-A8AA-D0CAF5F2F3FD}" srcOrd="0" destOrd="0" presId="urn:microsoft.com/office/officeart/2005/8/layout/venn2"/>
    <dgm:cxn modelId="{4CED84E1-4B7E-4B68-BAE0-5190D0433F29}" type="presParOf" srcId="{CF8B1A33-48C5-4618-9F18-D77E14964C2F}" destId="{0DA3D102-BB81-48DA-BC8C-A5773FA48C5C}" srcOrd="1" destOrd="0" presId="urn:microsoft.com/office/officeart/2005/8/layout/venn2"/>
    <dgm:cxn modelId="{C35A5D24-D29B-4862-BCD4-0047503A5E7D}" type="presParOf" srcId="{2784E1BA-B3EA-4B6F-A061-F3D29E6C733C}" destId="{FB3CD136-5F72-4F7E-8FC8-96CAE519CEB2}" srcOrd="5" destOrd="0" presId="urn:microsoft.com/office/officeart/2005/8/layout/venn2"/>
    <dgm:cxn modelId="{4E34741F-0D75-42EC-ABD3-E7AB2ABED196}" type="presParOf" srcId="{FB3CD136-5F72-4F7E-8FC8-96CAE519CEB2}" destId="{CAA90159-585B-4C2A-B590-26299C81EDE8}" srcOrd="0" destOrd="0" presId="urn:microsoft.com/office/officeart/2005/8/layout/venn2"/>
    <dgm:cxn modelId="{766DFCA7-9C21-4962-A2C5-E958916698E3}" type="presParOf" srcId="{FB3CD136-5F72-4F7E-8FC8-96CAE519CEB2}" destId="{51197667-445D-41BC-8E91-B56275C73F55}"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C4B8A-9E53-427B-B656-541E9BE6CD89}">
      <dsp:nvSpPr>
        <dsp:cNvPr id="0" name=""/>
        <dsp:cNvSpPr/>
      </dsp:nvSpPr>
      <dsp:spPr>
        <a:xfrm>
          <a:off x="109537" y="0"/>
          <a:ext cx="4352925" cy="4352925"/>
        </a:xfrm>
        <a:prstGeom prst="ellipse">
          <a:avLst/>
        </a:prstGeom>
        <a:solidFill>
          <a:srgbClr val="003366">
            <a:alpha val="5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États membres de l’OMPI</a:t>
          </a:r>
        </a:p>
      </dsp:txBody>
      <dsp:txXfrm>
        <a:off x="1469826" y="217646"/>
        <a:ext cx="1632346" cy="435292"/>
      </dsp:txXfrm>
    </dsp:sp>
    <dsp:sp modelId="{85D6B53F-FDBA-4E7A-91BD-AE665588A2AD}">
      <dsp:nvSpPr>
        <dsp:cNvPr id="0" name=""/>
        <dsp:cNvSpPr/>
      </dsp:nvSpPr>
      <dsp:spPr>
        <a:xfrm>
          <a:off x="436006" y="652938"/>
          <a:ext cx="3699986" cy="3699986"/>
        </a:xfrm>
        <a:prstGeom prst="ellipse">
          <a:avLst/>
        </a:prstGeom>
        <a:solidFill>
          <a:srgbClr val="003366">
            <a:alpha val="52000"/>
          </a:srgbClr>
        </a:solidFill>
        <a:ln w="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Organe consultatif indépendant de surveillance (OCIS)</a:t>
          </a:r>
        </a:p>
      </dsp:txBody>
      <dsp:txXfrm>
        <a:off x="1488190" y="865687"/>
        <a:ext cx="1595619" cy="425498"/>
      </dsp:txXfrm>
    </dsp:sp>
    <dsp:sp modelId="{6B4C8622-96AB-4FBA-8C6E-1780B2FB283E}">
      <dsp:nvSpPr>
        <dsp:cNvPr id="0" name=""/>
        <dsp:cNvSpPr/>
      </dsp:nvSpPr>
      <dsp:spPr>
        <a:xfrm>
          <a:off x="762476" y="1305877"/>
          <a:ext cx="3047047" cy="3047047"/>
        </a:xfrm>
        <a:prstGeom prst="ellipse">
          <a:avLst/>
        </a:prstGeom>
        <a:solidFill>
          <a:srgbClr val="003366">
            <a:alpha val="52000"/>
          </a:srgbClr>
        </a:solidFill>
        <a:ln w="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Vérificateurs externes et internes des comptes</a:t>
          </a:r>
        </a:p>
      </dsp:txBody>
      <dsp:txXfrm>
        <a:off x="1497576" y="1516123"/>
        <a:ext cx="1576847" cy="420492"/>
      </dsp:txXfrm>
    </dsp:sp>
    <dsp:sp modelId="{F6586015-BB1C-401F-8549-10B79F557FCC}">
      <dsp:nvSpPr>
        <dsp:cNvPr id="0" name=""/>
        <dsp:cNvSpPr/>
      </dsp:nvSpPr>
      <dsp:spPr>
        <a:xfrm>
          <a:off x="1088945" y="1958816"/>
          <a:ext cx="2394108" cy="2394108"/>
        </a:xfrm>
        <a:prstGeom prst="ellipse">
          <a:avLst/>
        </a:prstGeom>
        <a:solidFill>
          <a:srgbClr val="003366">
            <a:alpha val="52000"/>
          </a:srgbClr>
        </a:solidFill>
        <a:ln w="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Comité de gestion des risques de l’OMPI</a:t>
          </a:r>
        </a:p>
      </dsp:txBody>
      <dsp:txXfrm>
        <a:off x="1639590" y="2174286"/>
        <a:ext cx="1292818" cy="430939"/>
      </dsp:txXfrm>
    </dsp:sp>
    <dsp:sp modelId="{FB1FB8E6-D94E-46F5-A8AA-D0CAF5F2F3FD}">
      <dsp:nvSpPr>
        <dsp:cNvPr id="0" name=""/>
        <dsp:cNvSpPr/>
      </dsp:nvSpPr>
      <dsp:spPr>
        <a:xfrm>
          <a:off x="1415414" y="2611755"/>
          <a:ext cx="1741170" cy="1741170"/>
        </a:xfrm>
        <a:prstGeom prst="ellipse">
          <a:avLst/>
        </a:prstGeom>
        <a:solidFill>
          <a:srgbClr val="003366">
            <a:alpha val="52000"/>
          </a:srgbClr>
        </a:solidFill>
        <a:ln w="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Comité consultatif pour les placements de l’OMPI</a:t>
          </a:r>
        </a:p>
      </dsp:txBody>
      <dsp:txXfrm>
        <a:off x="1720119" y="2829401"/>
        <a:ext cx="1131760" cy="435292"/>
      </dsp:txXfrm>
    </dsp:sp>
    <dsp:sp modelId="{CAA90159-585B-4C2A-B590-26299C81EDE8}">
      <dsp:nvSpPr>
        <dsp:cNvPr id="0" name=""/>
        <dsp:cNvSpPr/>
      </dsp:nvSpPr>
      <dsp:spPr>
        <a:xfrm>
          <a:off x="1741884" y="3264693"/>
          <a:ext cx="1088231" cy="1088231"/>
        </a:xfrm>
        <a:prstGeom prst="ellipse">
          <a:avLst/>
        </a:prstGeom>
        <a:solidFill>
          <a:srgbClr val="003366">
            <a:alpha val="5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800" kern="1200"/>
            <a:t>Placements de l’OMPI</a:t>
          </a:r>
        </a:p>
      </dsp:txBody>
      <dsp:txXfrm>
        <a:off x="1901252" y="3536751"/>
        <a:ext cx="769495" cy="54411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2D9B3-BA3C-405D-B8C1-7C990A9013CF}" type="datetimeFigureOut">
              <a:rPr lang="en-US" smtClean="0"/>
              <a:t>6/5/2023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DC60A-8591-4ADE-BAE9-6094DEC1680F}" type="slidenum">
              <a:rPr lang="en-US" smtClean="0"/>
              <a:t>‹#›</a:t>
            </a:fld>
            <a:endParaRPr lang="en-US"/>
          </a:p>
        </p:txBody>
      </p:sp>
    </p:spTree>
    <p:extLst>
      <p:ext uri="{BB962C8B-B14F-4D97-AF65-F5344CB8AC3E}">
        <p14:creationId xmlns:p14="http://schemas.microsoft.com/office/powerpoint/2010/main" val="348837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25778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84FE9B-D5D4-4B76-87EA-A08EA8B20C62}" type="slidenum">
              <a:rPr lang="en-US" smtClean="0"/>
              <a:pPr>
                <a:defRPr/>
              </a:pPr>
              <a:t>5</a:t>
            </a:fld>
            <a:endParaRPr lang="en-US" smtClean="0"/>
          </a:p>
        </p:txBody>
      </p:sp>
    </p:spTree>
    <p:extLst>
      <p:ext uri="{BB962C8B-B14F-4D97-AF65-F5344CB8AC3E}">
        <p14:creationId xmlns:p14="http://schemas.microsoft.com/office/powerpoint/2010/main" val="116734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5D672D-693A-40D0-BA60-25FCF0ED3042}" type="slidenum">
              <a:rPr lang="en-US" altLang="en-US"/>
              <a:pPr/>
              <a:t>‹#›</a:t>
            </a:fld>
            <a:endParaRPr lang="en-US" altLang="en-US"/>
          </a:p>
        </p:txBody>
      </p:sp>
    </p:spTree>
    <p:extLst>
      <p:ext uri="{BB962C8B-B14F-4D97-AF65-F5344CB8AC3E}">
        <p14:creationId xmlns:p14="http://schemas.microsoft.com/office/powerpoint/2010/main" val="13026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E3EB1C9-423D-40BA-A842-5E00B31EB6C1}" type="slidenum">
              <a:rPr lang="en-US" altLang="en-US"/>
              <a:pPr/>
              <a:t>‹#›</a:t>
            </a:fld>
            <a:endParaRPr lang="en-US" altLang="en-US"/>
          </a:p>
        </p:txBody>
      </p:sp>
    </p:spTree>
    <p:extLst>
      <p:ext uri="{BB962C8B-B14F-4D97-AF65-F5344CB8AC3E}">
        <p14:creationId xmlns:p14="http://schemas.microsoft.com/office/powerpoint/2010/main" val="425471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F46943-A2D3-4D8E-83EC-2323D79CF432}" type="slidenum">
              <a:rPr lang="en-US" altLang="en-US"/>
              <a:pPr/>
              <a:t>‹#›</a:t>
            </a:fld>
            <a:endParaRPr lang="en-US" altLang="en-US"/>
          </a:p>
        </p:txBody>
      </p:sp>
    </p:spTree>
    <p:extLst>
      <p:ext uri="{BB962C8B-B14F-4D97-AF65-F5344CB8AC3E}">
        <p14:creationId xmlns:p14="http://schemas.microsoft.com/office/powerpoint/2010/main" val="374495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fld id="{54407996-46CB-451A-8052-439C91DCBB7D}" type="slidenum">
              <a:rPr lang="en-US" altLang="en-US"/>
              <a:pPr/>
              <a:t>‹#›</a:t>
            </a:fld>
            <a:endParaRPr lang="en-US" altLang="en-US"/>
          </a:p>
        </p:txBody>
      </p:sp>
    </p:spTree>
    <p:extLst>
      <p:ext uri="{BB962C8B-B14F-4D97-AF65-F5344CB8AC3E}">
        <p14:creationId xmlns:p14="http://schemas.microsoft.com/office/powerpoint/2010/main" val="132089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2ADA52A-9551-4259-8E71-42A5C936BFAC}" type="slidenum">
              <a:rPr lang="en-US" altLang="en-US"/>
              <a:pPr/>
              <a:t>‹#›</a:t>
            </a:fld>
            <a:endParaRPr lang="en-US" altLang="en-US"/>
          </a:p>
        </p:txBody>
      </p:sp>
    </p:spTree>
    <p:extLst>
      <p:ext uri="{BB962C8B-B14F-4D97-AF65-F5344CB8AC3E}">
        <p14:creationId xmlns:p14="http://schemas.microsoft.com/office/powerpoint/2010/main" val="328560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0D91FD0-3D37-4D56-93A3-E8491F0D4A33}" type="slidenum">
              <a:rPr lang="en-US" altLang="en-US"/>
              <a:pPr/>
              <a:t>‹#›</a:t>
            </a:fld>
            <a:endParaRPr lang="en-US" altLang="en-US"/>
          </a:p>
        </p:txBody>
      </p:sp>
    </p:spTree>
    <p:extLst>
      <p:ext uri="{BB962C8B-B14F-4D97-AF65-F5344CB8AC3E}">
        <p14:creationId xmlns:p14="http://schemas.microsoft.com/office/powerpoint/2010/main" val="35089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2BF3C22-E063-439D-839F-7723E31EFD79}" type="slidenum">
              <a:rPr lang="en-US" altLang="en-US"/>
              <a:pPr/>
              <a:t>‹#›</a:t>
            </a:fld>
            <a:endParaRPr lang="en-US" altLang="en-US"/>
          </a:p>
        </p:txBody>
      </p:sp>
    </p:spTree>
    <p:extLst>
      <p:ext uri="{BB962C8B-B14F-4D97-AF65-F5344CB8AC3E}">
        <p14:creationId xmlns:p14="http://schemas.microsoft.com/office/powerpoint/2010/main" val="37974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3D446FC-B7E4-4602-9CB9-AE5CAECF34D7}" type="slidenum">
              <a:rPr lang="en-US" altLang="en-US"/>
              <a:pPr/>
              <a:t>‹#›</a:t>
            </a:fld>
            <a:endParaRPr lang="en-US" altLang="en-US"/>
          </a:p>
        </p:txBody>
      </p:sp>
    </p:spTree>
    <p:extLst>
      <p:ext uri="{BB962C8B-B14F-4D97-AF65-F5344CB8AC3E}">
        <p14:creationId xmlns:p14="http://schemas.microsoft.com/office/powerpoint/2010/main" val="189054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5790E96C-F290-410C-BFBB-D5947C7E5606}" type="slidenum">
              <a:rPr lang="en-US" altLang="en-US"/>
              <a:pPr/>
              <a:t>‹#›</a:t>
            </a:fld>
            <a:endParaRPr lang="en-US" altLang="en-US"/>
          </a:p>
        </p:txBody>
      </p:sp>
    </p:spTree>
    <p:extLst>
      <p:ext uri="{BB962C8B-B14F-4D97-AF65-F5344CB8AC3E}">
        <p14:creationId xmlns:p14="http://schemas.microsoft.com/office/powerpoint/2010/main" val="110402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B5303A2F-D6B4-4EE8-A4F0-8572CF0D7DA3}" type="slidenum">
              <a:rPr lang="en-US" altLang="en-US"/>
              <a:pPr/>
              <a:t>‹#›</a:t>
            </a:fld>
            <a:endParaRPr lang="en-US" altLang="en-US"/>
          </a:p>
        </p:txBody>
      </p:sp>
    </p:spTree>
    <p:extLst>
      <p:ext uri="{BB962C8B-B14F-4D97-AF65-F5344CB8AC3E}">
        <p14:creationId xmlns:p14="http://schemas.microsoft.com/office/powerpoint/2010/main" val="13875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0EBD1D08-1146-4E18-AC96-021698BB8BFB}" type="slidenum">
              <a:rPr lang="en-US" altLang="en-US"/>
              <a:pPr/>
              <a:t>‹#›</a:t>
            </a:fld>
            <a:endParaRPr lang="en-US" altLang="en-US"/>
          </a:p>
        </p:txBody>
      </p:sp>
      <p:sp>
        <p:nvSpPr>
          <p:cNvPr id="2" name="MSIPCMContentMarking" descr="{&quot;HashCode&quot;:2082126947,&quot;Placement&quot;:&quot;Footer&quot;,&quot;Top&quot;:519.343,&quot;Left&quot;:286.33,&quot;SlideWidth&quot;:720,&quot;SlideHeight&quot;:540}"/>
          <p:cNvSpPr txBox="1"/>
          <p:nvPr userDrawn="1"/>
        </p:nvSpPr>
        <p:spPr>
          <a:xfrm>
            <a:off x="3636391" y="6649884"/>
            <a:ext cx="1871217" cy="153888"/>
          </a:xfrm>
          <a:prstGeom prst="rect">
            <a:avLst/>
          </a:prstGeom>
          <a:noFill/>
        </p:spPr>
        <p:txBody>
          <a:bodyPr vert="horz" wrap="square" lIns="0" tIns="0" rIns="0" bIns="0" rtlCol="0" anchor="ctr" anchorCtr="1">
            <a:spAutoFit/>
          </a:bodyPr>
          <a:lstStyle/>
          <a:p>
            <a:pPr algn="ctr">
              <a:spcBef>
                <a:spcPct val="0"/>
              </a:spcBef>
              <a:spcAft>
                <a:spcPct val="0"/>
              </a:spcAft>
            </a:pPr>
            <a:endParaRPr lang="en-US" sz="1000">
              <a:solidFill>
                <a:srgbClr val="000000"/>
              </a:solidFill>
              <a:latin typeface="Calibri" panose="020F0502020204030204" pitchFamily="34" charset="0"/>
            </a:endParaRPr>
          </a:p>
        </p:txBody>
      </p:sp>
      <p:sp>
        <p:nvSpPr>
          <p:cNvPr id="3" name="MSIPCMContentMarking" descr="{&quot;HashCode&quot;:2082126947,&quot;Placement&quot;:&quot;Footer&quot;,&quot;Top&quot;:519.343,&quot;Left&quot;:286.33,&quot;SlideWidth&quot;:720,&quot;SlideHeight&quot;:540}"/>
          <p:cNvSpPr txBox="1"/>
          <p:nvPr userDrawn="1"/>
        </p:nvSpPr>
        <p:spPr>
          <a:xfrm>
            <a:off x="3636391" y="6595656"/>
            <a:ext cx="1871217" cy="262344"/>
          </a:xfrm>
          <a:prstGeom prst="rect">
            <a:avLst/>
          </a:prstGeom>
          <a:noFill/>
        </p:spPr>
        <p:txBody>
          <a:bodyPr vert="horz" wrap="square" lIns="0" tIns="0" rIns="0" bIns="0" rtlCol="0" anchor="ctr" anchorCtr="1">
            <a:spAutoFit/>
          </a:bodyPr>
          <a:lstStyle/>
          <a:p>
            <a:pPr algn="ctr">
              <a:spcBef>
                <a:spcPct val="0"/>
              </a:spcBef>
              <a:spcAft>
                <a:spcPct val="0"/>
              </a:spcAft>
            </a:pPr>
            <a:r>
              <a:rPr lang="en-US" sz="1000" smtClean="0">
                <a:solidFill>
                  <a:srgbClr val="000000"/>
                </a:solidFill>
                <a:latin typeface="Calibri" panose="020F0502020204030204" pitchFamily="34" charset="0"/>
              </a:rPr>
              <a:t>WIPO FOR OFFICIAL USE ONLY </a:t>
            </a:r>
            <a:endParaRPr lang="en-US"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Blip>
          <a:blip r:embed="rId14"/>
        </a:buBlip>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emf"/><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7.xml"/><Relationship Id="rId7" Type="http://schemas.openxmlformats.org/officeDocument/2006/relationships/diagramLayout" Target="../diagrams/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Data" Target="../diagrams/data1.xml"/><Relationship Id="rId11" Type="http://schemas.openxmlformats.org/officeDocument/2006/relationships/image" Target="../media/image2.jpeg"/><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28.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custDataLst>
              <p:tags r:id="rId1"/>
            </p:custDataLst>
          </p:nvPr>
        </p:nvSpPr>
        <p:spPr>
          <a:xfrm>
            <a:off x="1219200" y="4183063"/>
            <a:ext cx="6089104" cy="1333500"/>
          </a:xfrm>
          <a:noFill/>
        </p:spPr>
        <p:txBody>
          <a:bodyPr/>
          <a:lstStyle/>
          <a:p>
            <a:pPr eaLnBrk="1" hangingPunct="1"/>
            <a:r>
              <a:rPr lang="fr-FR" sz="3000" b="1" dirty="0">
                <a:solidFill>
                  <a:srgbClr val="00408C"/>
                </a:solidFill>
                <a:ea typeface="ヒラギノ角ゴ Pro W3" pitchFamily="1" charset="-128"/>
              </a:rPr>
              <a:t>Mise à jour sur </a:t>
            </a:r>
            <a:r>
              <a:rPr lang="fr-FR" sz="3000" b="1" dirty="0" smtClean="0">
                <a:solidFill>
                  <a:srgbClr val="00408C"/>
                </a:solidFill>
                <a:ea typeface="ヒラギノ角ゴ Pro W3" pitchFamily="1" charset="-128"/>
              </a:rPr>
              <a:t>les placements</a:t>
            </a:r>
            <a:endParaRPr lang="fr-FR" sz="3000" b="1" dirty="0">
              <a:solidFill>
                <a:srgbClr val="00408C"/>
              </a:solidFill>
              <a:ea typeface="ヒラギノ角ゴ Pro W3" pitchFamily="1" charset="-128"/>
            </a:endParaRPr>
          </a:p>
          <a:p>
            <a:r>
              <a:rPr lang="fr-FR" sz="3000" b="1" dirty="0">
                <a:solidFill>
                  <a:srgbClr val="00408C"/>
                </a:solidFill>
                <a:ea typeface="ヒラギノ角ゴ Pro W3" pitchFamily="1" charset="-128"/>
              </a:rPr>
              <a:t>WO/PBC/36</a:t>
            </a:r>
          </a:p>
        </p:txBody>
      </p:sp>
      <p:sp>
        <p:nvSpPr>
          <p:cNvPr id="3075" name="Text Box 5"/>
          <p:cNvSpPr txBox="1">
            <a:spLocks noChangeArrowheads="1"/>
          </p:cNvSpPr>
          <p:nvPr>
            <p:custDataLst>
              <p:tags r:id="rId2"/>
            </p:custDataLst>
          </p:nvPr>
        </p:nvSpPr>
        <p:spPr bwMode="auto">
          <a:xfrm>
            <a:off x="6248400" y="5153025"/>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fr-FR" sz="1300" dirty="0">
                <a:solidFill>
                  <a:srgbClr val="3399FF"/>
                </a:solidFill>
                <a:latin typeface="Arial Black" pitchFamily="34" charset="0"/>
                <a:ea typeface="ヒラギノ角ゴ Pro W3" pitchFamily="1" charset="-128"/>
              </a:rPr>
              <a:t>Genève</a:t>
            </a:r>
          </a:p>
          <a:p>
            <a:pPr>
              <a:lnSpc>
                <a:spcPct val="40000"/>
              </a:lnSpc>
            </a:pPr>
            <a:r>
              <a:rPr lang="fr-FR" sz="1300" dirty="0" smtClean="0">
                <a:solidFill>
                  <a:srgbClr val="3399FF"/>
                </a:solidFill>
                <a:latin typeface="Arial Black" pitchFamily="34" charset="0"/>
                <a:ea typeface="ヒラギノ角ゴ Pro W3" pitchFamily="1" charset="-128"/>
              </a:rPr>
              <a:t>Mai 2023</a:t>
            </a:r>
            <a:endParaRPr lang="fr-FR"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custDataLst>
              <p:tags r:id="rId3"/>
            </p:custDataLst>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dirty="0"/>
          </a:p>
        </p:txBody>
      </p:sp>
      <p:sp>
        <p:nvSpPr>
          <p:cNvPr id="3077" name="Rectangle 7"/>
          <p:cNvSpPr>
            <a:spLocks noChangeArrowheads="1"/>
          </p:cNvSpPr>
          <p:nvPr>
            <p:custDataLst>
              <p:tags r:id="rId4"/>
            </p:custDataLst>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fr-FR" sz="1800">
                <a:solidFill>
                  <a:srgbClr val="00408C"/>
                </a:solidFill>
                <a:ea typeface="ヒラギノ角ゴ Pro W3" pitchFamily="1" charset="-128"/>
              </a:rPr>
              <a:t>	</a:t>
            </a:r>
          </a:p>
        </p:txBody>
      </p:sp>
    </p:spTree>
    <p:extLst>
      <p:ext uri="{BB962C8B-B14F-4D97-AF65-F5344CB8AC3E}">
        <p14:creationId xmlns:p14="http://schemas.microsoft.com/office/powerpoint/2010/main" val="429345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0794"/>
            <a:ext cx="8435280" cy="1143000"/>
          </a:xfrm>
        </p:spPr>
        <p:txBody>
          <a:bodyPr/>
          <a:lstStyle/>
          <a:p>
            <a:r>
              <a:rPr lang="fr-FR" sz="3200" dirty="0"/>
              <a:t>Marchés mondiaux </a:t>
            </a:r>
            <a:r>
              <a:rPr lang="fr-FR" sz="3200" dirty="0" smtClean="0"/>
              <a:t>– Une </a:t>
            </a:r>
            <a:r>
              <a:rPr lang="fr-FR" sz="3200" dirty="0"/>
              <a:t>reprise timide dans la plupart des </a:t>
            </a:r>
            <a:r>
              <a:rPr lang="fr-FR" sz="3200" dirty="0" smtClean="0"/>
              <a:t>catégories d’actifs </a:t>
            </a:r>
            <a:r>
              <a:rPr lang="fr-FR" sz="3200" dirty="0"/>
              <a:t>à </a:t>
            </a:r>
            <a:r>
              <a:rPr lang="fr-FR" sz="3200" dirty="0" smtClean="0"/>
              <a:t>ce jour</a:t>
            </a:r>
            <a:endParaRPr lang="fr-FR" sz="3200" dirty="0"/>
          </a:p>
        </p:txBody>
      </p:sp>
      <p:sp>
        <p:nvSpPr>
          <p:cNvPr id="3" name="Content Placeholder 2"/>
          <p:cNvSpPr>
            <a:spLocks noGrp="1"/>
          </p:cNvSpPr>
          <p:nvPr>
            <p:ph idx="1"/>
            <p:custDataLst>
              <p:tags r:id="rId2"/>
            </p:custDataLst>
          </p:nvPr>
        </p:nvSpPr>
        <p:spPr>
          <a:xfrm>
            <a:off x="304800" y="1140734"/>
            <a:ext cx="4567382" cy="4385252"/>
          </a:xfrm>
        </p:spPr>
        <p:txBody>
          <a:bodyPr/>
          <a:lstStyle/>
          <a:p>
            <a:pPr marL="0" indent="0">
              <a:buNone/>
            </a:pPr>
            <a:r>
              <a:rPr lang="fr-FR" sz="1400" b="1" dirty="0"/>
              <a:t>LA FIN DES TAUX D’INTÉRÊT NÉGATIFS EN SUISSE</a:t>
            </a:r>
          </a:p>
          <a:p>
            <a:r>
              <a:rPr lang="fr-FR" sz="1400" dirty="0"/>
              <a:t>Après plus d’une décennie de taux d’intérêt bas, les principales banques centrales ont adopté des politiques monétaires restrictives pour faire face aux pressions inflationnistes.</a:t>
            </a:r>
          </a:p>
          <a:p>
            <a:r>
              <a:rPr lang="fr-FR" sz="1400" dirty="0"/>
              <a:t>En </a:t>
            </a:r>
            <a:r>
              <a:rPr lang="fr-FR" sz="1400" dirty="0" smtClean="0"/>
              <a:t>septembre 2022</a:t>
            </a:r>
            <a:r>
              <a:rPr lang="fr-FR" sz="1400" dirty="0"/>
              <a:t>, la Banque nationale suisse a mis fin à sa politique de taux d’intérêt négatifs.</a:t>
            </a:r>
          </a:p>
          <a:p>
            <a:r>
              <a:rPr lang="fr-FR" sz="1400" dirty="0"/>
              <a:t>La hausse des taux d’intérêt a entraîné des rendements négatifs pour presque toutes les catégories de placements.</a:t>
            </a:r>
          </a:p>
          <a:p>
            <a:pPr marL="0" indent="0">
              <a:buNone/>
            </a:pPr>
            <a:endParaRPr lang="fr-CH" sz="1100" dirty="0"/>
          </a:p>
          <a:p>
            <a:pPr marL="0" indent="0">
              <a:buNone/>
            </a:pPr>
            <a:r>
              <a:rPr lang="fr-FR" sz="1400" b="1" dirty="0"/>
              <a:t>LES MARCHÉS SE SONT REDRESSÉS EN 2023 </a:t>
            </a:r>
            <a:r>
              <a:rPr lang="fr-FR" sz="1400" b="1" dirty="0" smtClean="0"/>
              <a:t>(à ce </a:t>
            </a:r>
            <a:r>
              <a:rPr lang="fr-FR" sz="1400" b="1" dirty="0"/>
              <a:t>jour)</a:t>
            </a:r>
          </a:p>
          <a:p>
            <a:r>
              <a:rPr lang="fr-FR" sz="1400" dirty="0"/>
              <a:t>Les taux d’intérêt plus élevés sur les liquidités et les obligations traditionnellement de qualité permettent aux investisseurs d’obtenir plus facilement des rendements nominaux positifs.</a:t>
            </a:r>
          </a:p>
          <a:p>
            <a:pPr marL="0" indent="0">
              <a:buNone/>
            </a:pPr>
            <a:endParaRPr lang="fr-CH" sz="1100" dirty="0"/>
          </a:p>
          <a:p>
            <a:pPr marL="0" indent="0">
              <a:buNone/>
            </a:pPr>
            <a:r>
              <a:rPr lang="fr-FR" sz="1400" b="1" dirty="0"/>
              <a:t>LES VENTS CONTRAIRES PERSISTENT</a:t>
            </a:r>
          </a:p>
          <a:p>
            <a:r>
              <a:rPr lang="fr-FR" sz="1400" dirty="0"/>
              <a:t>Ralentissement de la croissance mondiale et risque de récession.</a:t>
            </a:r>
          </a:p>
          <a:p>
            <a:r>
              <a:rPr lang="fr-FR" sz="1400" dirty="0"/>
              <a:t>Stress lié aux turbulences dans le secteur bancaire et risque de contagion à l’échelle mondiale.</a:t>
            </a:r>
          </a:p>
          <a:p>
            <a:endParaRPr lang="fr-CH" sz="1400" dirty="0"/>
          </a:p>
          <a:p>
            <a:pPr marL="0" indent="0">
              <a:buNone/>
            </a:pPr>
            <a:endParaRPr lang="fr-CH" sz="1400" dirty="0"/>
          </a:p>
          <a:p>
            <a:pPr marL="0" indent="0">
              <a:buNone/>
            </a:pPr>
            <a:endParaRPr lang="en-US" sz="140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2</a:t>
            </a:fld>
            <a:endParaRPr lang="en-US" smtClean="0"/>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1433623301"/>
              </p:ext>
            </p:extLst>
          </p:nvPr>
        </p:nvGraphicFramePr>
        <p:xfrm>
          <a:off x="4872183" y="1157184"/>
          <a:ext cx="4195618" cy="4502725"/>
        </p:xfrm>
        <a:graphic>
          <a:graphicData uri="http://schemas.openxmlformats.org/drawingml/2006/table">
            <a:tbl>
              <a:tblPr firstRow="1" bandRow="1">
                <a:tableStyleId>{5C22544A-7EE6-4342-B048-85BDC9FD1C3A}</a:tableStyleId>
              </a:tblPr>
              <a:tblGrid>
                <a:gridCol w="2322574">
                  <a:extLst>
                    <a:ext uri="{9D8B030D-6E8A-4147-A177-3AD203B41FA5}">
                      <a16:colId xmlns:a16="http://schemas.microsoft.com/office/drawing/2014/main" val="2193811738"/>
                    </a:ext>
                  </a:extLst>
                </a:gridCol>
                <a:gridCol w="973983">
                  <a:extLst>
                    <a:ext uri="{9D8B030D-6E8A-4147-A177-3AD203B41FA5}">
                      <a16:colId xmlns:a16="http://schemas.microsoft.com/office/drawing/2014/main" val="1435147580"/>
                    </a:ext>
                  </a:extLst>
                </a:gridCol>
                <a:gridCol w="899061">
                  <a:extLst>
                    <a:ext uri="{9D8B030D-6E8A-4147-A177-3AD203B41FA5}">
                      <a16:colId xmlns:a16="http://schemas.microsoft.com/office/drawing/2014/main" val="3776222413"/>
                    </a:ext>
                  </a:extLst>
                </a:gridCol>
              </a:tblGrid>
              <a:tr h="306505">
                <a:tc>
                  <a:txBody>
                    <a:bodyPr/>
                    <a:lstStyle/>
                    <a:p>
                      <a:r>
                        <a:rPr lang="fr-FR" sz="1400" dirty="0"/>
                        <a:t>Rendement des </a:t>
                      </a:r>
                      <a:r>
                        <a:rPr lang="fr-FR" sz="1400" dirty="0" smtClean="0"/>
                        <a:t>catégories </a:t>
                      </a:r>
                      <a:r>
                        <a:rPr lang="fr-FR" sz="1400" dirty="0"/>
                        <a:t>d’actifs </a:t>
                      </a:r>
                      <a:r>
                        <a:rPr lang="fr-FR" sz="1400" baseline="0" dirty="0"/>
                        <a:t>(%)*</a:t>
                      </a:r>
                    </a:p>
                  </a:txBody>
                  <a:tcPr>
                    <a:solidFill>
                      <a:schemeClr val="tx1"/>
                    </a:solidFill>
                  </a:tcPr>
                </a:tc>
                <a:tc>
                  <a:txBody>
                    <a:bodyPr/>
                    <a:lstStyle/>
                    <a:p>
                      <a:pPr algn="ctr"/>
                      <a:r>
                        <a:rPr lang="fr-FR" sz="1400"/>
                        <a:t>04.2023</a:t>
                      </a:r>
                    </a:p>
                  </a:txBody>
                  <a:tcPr>
                    <a:solidFill>
                      <a:schemeClr val="tx1"/>
                    </a:solidFill>
                  </a:tcPr>
                </a:tc>
                <a:tc>
                  <a:txBody>
                    <a:bodyPr/>
                    <a:lstStyle/>
                    <a:p>
                      <a:pPr algn="ctr"/>
                      <a:r>
                        <a:rPr lang="fr-FR" sz="1400"/>
                        <a:t>2022</a:t>
                      </a:r>
                    </a:p>
                  </a:txBody>
                  <a:tcPr>
                    <a:solidFill>
                      <a:schemeClr val="tx1"/>
                    </a:solidFill>
                  </a:tcPr>
                </a:tc>
                <a:extLst>
                  <a:ext uri="{0D108BD9-81ED-4DB2-BD59-A6C34878D82A}">
                    <a16:rowId xmlns:a16="http://schemas.microsoft.com/office/drawing/2014/main" val="2272489750"/>
                  </a:ext>
                </a:extLst>
              </a:tr>
              <a:tr h="306505">
                <a:tc gridSpan="3">
                  <a:txBody>
                    <a:bodyPr/>
                    <a:lstStyle/>
                    <a:p>
                      <a:r>
                        <a:rPr lang="fr-FR" sz="1400" b="1"/>
                        <a:t>ACTIONS</a:t>
                      </a:r>
                    </a:p>
                  </a:txBody>
                  <a:tcPr>
                    <a:solidFill>
                      <a:schemeClr val="bg1"/>
                    </a:solidFill>
                  </a:tcPr>
                </a:tc>
                <a:tc hMerge="1">
                  <a:txBody>
                    <a:bodyPr/>
                    <a:lstStyle/>
                    <a:p>
                      <a:pPr algn="l" rtl="0"/>
                      <a:endParaRPr lang="en-US" sz="1400" dirty="0"/>
                    </a:p>
                  </a:txBody>
                  <a:tcPr/>
                </a:tc>
                <a:tc hMerge="1">
                  <a:txBody>
                    <a:bodyPr/>
                    <a:lstStyle/>
                    <a:p>
                      <a:pPr algn="l" rtl="0"/>
                      <a:endParaRPr lang="en-US" sz="1400" dirty="0"/>
                    </a:p>
                  </a:txBody>
                  <a:tcPr/>
                </a:tc>
                <a:extLst>
                  <a:ext uri="{0D108BD9-81ED-4DB2-BD59-A6C34878D82A}">
                    <a16:rowId xmlns:a16="http://schemas.microsoft.com/office/drawing/2014/main" val="3858786131"/>
                  </a:ext>
                </a:extLst>
              </a:tr>
              <a:tr h="306505">
                <a:tc>
                  <a:txBody>
                    <a:bodyPr/>
                    <a:lstStyle/>
                    <a:p>
                      <a:r>
                        <a:rPr lang="fr-FR" sz="1400"/>
                        <a:t>   Suisse</a:t>
                      </a:r>
                    </a:p>
                  </a:txBody>
                  <a:tcPr>
                    <a:solidFill>
                      <a:schemeClr val="bg1"/>
                    </a:solidFill>
                  </a:tcPr>
                </a:tc>
                <a:tc>
                  <a:txBody>
                    <a:bodyPr/>
                    <a:lstStyle/>
                    <a:p>
                      <a:pPr algn="ctr"/>
                      <a:r>
                        <a:rPr lang="fr-FR" sz="1400"/>
                        <a:t>9,7</a:t>
                      </a:r>
                    </a:p>
                  </a:txBody>
                  <a:tcPr>
                    <a:solidFill>
                      <a:schemeClr val="bg1"/>
                    </a:solidFill>
                  </a:tcPr>
                </a:tc>
                <a:tc>
                  <a:txBody>
                    <a:bodyPr/>
                    <a:lstStyle/>
                    <a:p>
                      <a:pPr algn="ctr"/>
                      <a:r>
                        <a:rPr lang="fr-FR" sz="1400">
                          <a:solidFill>
                            <a:srgbClr val="FF0000"/>
                          </a:solidFill>
                        </a:rPr>
                        <a:t>-16,5</a:t>
                      </a:r>
                    </a:p>
                  </a:txBody>
                  <a:tcPr>
                    <a:solidFill>
                      <a:schemeClr val="bg1"/>
                    </a:solidFill>
                  </a:tcPr>
                </a:tc>
                <a:extLst>
                  <a:ext uri="{0D108BD9-81ED-4DB2-BD59-A6C34878D82A}">
                    <a16:rowId xmlns:a16="http://schemas.microsoft.com/office/drawing/2014/main" val="745510700"/>
                  </a:ext>
                </a:extLst>
              </a:tr>
              <a:tr h="306505">
                <a:tc>
                  <a:txBody>
                    <a:bodyPr/>
                    <a:lstStyle/>
                    <a:p>
                      <a:r>
                        <a:rPr lang="fr-FR" sz="1400"/>
                        <a:t>   Europe</a:t>
                      </a:r>
                    </a:p>
                  </a:txBody>
                  <a:tcPr>
                    <a:solidFill>
                      <a:schemeClr val="bg1"/>
                    </a:solidFill>
                  </a:tcPr>
                </a:tc>
                <a:tc>
                  <a:txBody>
                    <a:bodyPr/>
                    <a:lstStyle/>
                    <a:p>
                      <a:pPr algn="ctr"/>
                      <a:r>
                        <a:rPr lang="fr-FR" sz="1400"/>
                        <a:t>11,1</a:t>
                      </a:r>
                    </a:p>
                  </a:txBody>
                  <a:tcPr>
                    <a:solidFill>
                      <a:schemeClr val="bg1"/>
                    </a:solidFill>
                  </a:tcPr>
                </a:tc>
                <a:tc>
                  <a:txBody>
                    <a:bodyPr/>
                    <a:lstStyle/>
                    <a:p>
                      <a:pPr algn="ctr"/>
                      <a:r>
                        <a:rPr lang="fr-FR" sz="1400">
                          <a:solidFill>
                            <a:srgbClr val="FF0000"/>
                          </a:solidFill>
                        </a:rPr>
                        <a:t>-12,6</a:t>
                      </a:r>
                    </a:p>
                  </a:txBody>
                  <a:tcPr>
                    <a:solidFill>
                      <a:schemeClr val="bg1"/>
                    </a:solidFill>
                  </a:tcPr>
                </a:tc>
                <a:extLst>
                  <a:ext uri="{0D108BD9-81ED-4DB2-BD59-A6C34878D82A}">
                    <a16:rowId xmlns:a16="http://schemas.microsoft.com/office/drawing/2014/main" val="783124799"/>
                  </a:ext>
                </a:extLst>
              </a:tr>
              <a:tr h="306505">
                <a:tc>
                  <a:txBody>
                    <a:bodyPr/>
                    <a:lstStyle/>
                    <a:p>
                      <a:r>
                        <a:rPr lang="fr-FR" sz="1400"/>
                        <a:t>   Amérique du Nord</a:t>
                      </a:r>
                    </a:p>
                  </a:txBody>
                  <a:tcPr>
                    <a:solidFill>
                      <a:schemeClr val="bg1"/>
                    </a:solidFill>
                  </a:tcPr>
                </a:tc>
                <a:tc>
                  <a:txBody>
                    <a:bodyPr/>
                    <a:lstStyle/>
                    <a:p>
                      <a:pPr algn="ctr"/>
                      <a:r>
                        <a:rPr lang="fr-FR" sz="1400"/>
                        <a:t>4,7</a:t>
                      </a:r>
                    </a:p>
                  </a:txBody>
                  <a:tcPr>
                    <a:solidFill>
                      <a:schemeClr val="bg1"/>
                    </a:solidFill>
                  </a:tcPr>
                </a:tc>
                <a:tc>
                  <a:txBody>
                    <a:bodyPr/>
                    <a:lstStyle/>
                    <a:p>
                      <a:pPr algn="ctr"/>
                      <a:r>
                        <a:rPr lang="fr-FR" sz="1400">
                          <a:solidFill>
                            <a:srgbClr val="FF0000"/>
                          </a:solidFill>
                        </a:rPr>
                        <a:t>-17,9</a:t>
                      </a:r>
                    </a:p>
                  </a:txBody>
                  <a:tcPr>
                    <a:solidFill>
                      <a:schemeClr val="bg1"/>
                    </a:solidFill>
                  </a:tcPr>
                </a:tc>
                <a:extLst>
                  <a:ext uri="{0D108BD9-81ED-4DB2-BD59-A6C34878D82A}">
                    <a16:rowId xmlns:a16="http://schemas.microsoft.com/office/drawing/2014/main" val="2280329516"/>
                  </a:ext>
                </a:extLst>
              </a:tr>
              <a:tr h="306505">
                <a:tc>
                  <a:txBody>
                    <a:bodyPr/>
                    <a:lstStyle/>
                    <a:p>
                      <a:r>
                        <a:rPr lang="fr-FR" sz="1400"/>
                        <a:t>   Japon</a:t>
                      </a:r>
                    </a:p>
                  </a:txBody>
                  <a:tcPr>
                    <a:solidFill>
                      <a:schemeClr val="bg1"/>
                    </a:solidFill>
                  </a:tcPr>
                </a:tc>
                <a:tc>
                  <a:txBody>
                    <a:bodyPr/>
                    <a:lstStyle/>
                    <a:p>
                      <a:pPr algn="ctr"/>
                      <a:r>
                        <a:rPr lang="fr-FR" sz="1400"/>
                        <a:t>2,5</a:t>
                      </a:r>
                    </a:p>
                  </a:txBody>
                  <a:tcPr>
                    <a:solidFill>
                      <a:schemeClr val="bg1"/>
                    </a:solidFill>
                  </a:tcPr>
                </a:tc>
                <a:tc>
                  <a:txBody>
                    <a:bodyPr/>
                    <a:lstStyle/>
                    <a:p>
                      <a:pPr algn="ctr"/>
                      <a:r>
                        <a:rPr lang="fr-FR" sz="1400">
                          <a:solidFill>
                            <a:srgbClr val="FF0000"/>
                          </a:solidFill>
                        </a:rPr>
                        <a:t>-15,0</a:t>
                      </a:r>
                    </a:p>
                  </a:txBody>
                  <a:tcPr>
                    <a:solidFill>
                      <a:schemeClr val="bg1"/>
                    </a:solidFill>
                  </a:tcPr>
                </a:tc>
                <a:extLst>
                  <a:ext uri="{0D108BD9-81ED-4DB2-BD59-A6C34878D82A}">
                    <a16:rowId xmlns:a16="http://schemas.microsoft.com/office/drawing/2014/main" val="3535846881"/>
                  </a:ext>
                </a:extLst>
              </a:tr>
              <a:tr h="306505">
                <a:tc>
                  <a:txBody>
                    <a:bodyPr/>
                    <a:lstStyle/>
                    <a:p>
                      <a:r>
                        <a:rPr lang="fr-FR" sz="1400"/>
                        <a:t>   Marchés émergents</a:t>
                      </a:r>
                    </a:p>
                  </a:txBody>
                  <a:tcPr>
                    <a:solidFill>
                      <a:schemeClr val="bg1"/>
                    </a:solidFill>
                  </a:tcPr>
                </a:tc>
                <a:tc>
                  <a:txBody>
                    <a:bodyPr/>
                    <a:lstStyle/>
                    <a:p>
                      <a:pPr algn="ctr"/>
                      <a:r>
                        <a:rPr lang="fr-FR" sz="1400" dirty="0">
                          <a:solidFill>
                            <a:srgbClr val="FF0000"/>
                          </a:solidFill>
                        </a:rPr>
                        <a:t>-</a:t>
                      </a:r>
                      <a:r>
                        <a:rPr lang="fr-FR" sz="1400" dirty="0" smtClean="0">
                          <a:solidFill>
                            <a:srgbClr val="FF0000"/>
                          </a:solidFill>
                        </a:rPr>
                        <a:t>1,1</a:t>
                      </a:r>
                      <a:endParaRPr lang="fr-FR" sz="1400" dirty="0">
                        <a:solidFill>
                          <a:srgbClr val="FF0000"/>
                        </a:solidFill>
                      </a:endParaRPr>
                    </a:p>
                  </a:txBody>
                  <a:tcPr>
                    <a:solidFill>
                      <a:schemeClr val="bg1"/>
                    </a:solidFill>
                  </a:tcPr>
                </a:tc>
                <a:tc>
                  <a:txBody>
                    <a:bodyPr/>
                    <a:lstStyle/>
                    <a:p>
                      <a:pPr algn="ctr"/>
                      <a:r>
                        <a:rPr lang="fr-FR" sz="1400">
                          <a:solidFill>
                            <a:srgbClr val="FF0000"/>
                          </a:solidFill>
                        </a:rPr>
                        <a:t>-18,5</a:t>
                      </a:r>
                    </a:p>
                  </a:txBody>
                  <a:tcPr>
                    <a:solidFill>
                      <a:schemeClr val="bg1"/>
                    </a:solidFill>
                  </a:tcPr>
                </a:tc>
                <a:extLst>
                  <a:ext uri="{0D108BD9-81ED-4DB2-BD59-A6C34878D82A}">
                    <a16:rowId xmlns:a16="http://schemas.microsoft.com/office/drawing/2014/main" val="4005054382"/>
                  </a:ext>
                </a:extLst>
              </a:tr>
              <a:tr h="306505">
                <a:tc gridSpan="3">
                  <a:txBody>
                    <a:bodyPr/>
                    <a:lstStyle/>
                    <a:p>
                      <a:r>
                        <a:rPr lang="fr-FR" sz="1400" b="1"/>
                        <a:t>OBLIGATIONS D’ÉTAT</a:t>
                      </a:r>
                    </a:p>
                  </a:txBody>
                  <a:tcPr>
                    <a:solidFill>
                      <a:schemeClr val="bg1"/>
                    </a:solidFill>
                  </a:tcPr>
                </a:tc>
                <a:tc hMerge="1">
                  <a:txBody>
                    <a:bodyPr/>
                    <a:lstStyle/>
                    <a:p>
                      <a:pPr algn="l" rtl="0"/>
                      <a:endParaRPr lang="en-US" sz="1400" dirty="0"/>
                    </a:p>
                  </a:txBody>
                  <a:tcPr/>
                </a:tc>
                <a:tc hMerge="1">
                  <a:txBody>
                    <a:bodyPr/>
                    <a:lstStyle/>
                    <a:p>
                      <a:pPr algn="l" rtl="0"/>
                      <a:endParaRPr lang="en-US" sz="1400" dirty="0"/>
                    </a:p>
                  </a:txBody>
                  <a:tcPr/>
                </a:tc>
                <a:extLst>
                  <a:ext uri="{0D108BD9-81ED-4DB2-BD59-A6C34878D82A}">
                    <a16:rowId xmlns:a16="http://schemas.microsoft.com/office/drawing/2014/main" val="2247871377"/>
                  </a:ext>
                </a:extLst>
              </a:tr>
              <a:tr h="306505">
                <a:tc>
                  <a:txBody>
                    <a:bodyPr/>
                    <a:lstStyle/>
                    <a:p>
                      <a:r>
                        <a:rPr lang="fr-FR" sz="1400"/>
                        <a:t>   Suisse</a:t>
                      </a:r>
                    </a:p>
                  </a:txBody>
                  <a:tcPr>
                    <a:solidFill>
                      <a:schemeClr val="bg1"/>
                    </a:solidFill>
                  </a:tcPr>
                </a:tc>
                <a:tc>
                  <a:txBody>
                    <a:bodyPr/>
                    <a:lstStyle/>
                    <a:p>
                      <a:pPr algn="ctr"/>
                      <a:r>
                        <a:rPr lang="fr-FR" sz="1400"/>
                        <a:t>5,6</a:t>
                      </a:r>
                    </a:p>
                  </a:txBody>
                  <a:tcPr>
                    <a:solidFill>
                      <a:schemeClr val="bg1"/>
                    </a:solidFill>
                  </a:tcPr>
                </a:tc>
                <a:tc>
                  <a:txBody>
                    <a:bodyPr/>
                    <a:lstStyle/>
                    <a:p>
                      <a:pPr algn="ctr"/>
                      <a:r>
                        <a:rPr lang="fr-FR" sz="1400">
                          <a:solidFill>
                            <a:srgbClr val="FF0000"/>
                          </a:solidFill>
                        </a:rPr>
                        <a:t>-17,0</a:t>
                      </a:r>
                    </a:p>
                  </a:txBody>
                  <a:tcPr>
                    <a:solidFill>
                      <a:schemeClr val="bg1"/>
                    </a:solidFill>
                  </a:tcPr>
                </a:tc>
                <a:extLst>
                  <a:ext uri="{0D108BD9-81ED-4DB2-BD59-A6C34878D82A}">
                    <a16:rowId xmlns:a16="http://schemas.microsoft.com/office/drawing/2014/main" val="4183972672"/>
                  </a:ext>
                </a:extLst>
              </a:tr>
              <a:tr h="306505">
                <a:tc gridSpan="3">
                  <a:txBody>
                    <a:bodyPr/>
                    <a:lstStyle/>
                    <a:p>
                      <a:r>
                        <a:rPr lang="fr-FR" sz="1400"/>
                        <a:t> </a:t>
                      </a:r>
                      <a:r>
                        <a:rPr lang="fr-FR" sz="1400" b="1"/>
                        <a:t>CRÉDIT</a:t>
                      </a:r>
                    </a:p>
                  </a:txBody>
                  <a:tcPr>
                    <a:solidFill>
                      <a:schemeClr val="bg1"/>
                    </a:solidFill>
                  </a:tcPr>
                </a:tc>
                <a:tc hMerge="1">
                  <a:txBody>
                    <a:bodyPr/>
                    <a:lstStyle/>
                    <a:p>
                      <a:pPr algn="l" rtl="0"/>
                      <a:endParaRPr lang="en-US" sz="1400" dirty="0"/>
                    </a:p>
                  </a:txBody>
                  <a:tcPr/>
                </a:tc>
                <a:tc hMerge="1">
                  <a:txBody>
                    <a:bodyPr/>
                    <a:lstStyle/>
                    <a:p>
                      <a:pPr algn="l" rtl="0"/>
                      <a:endParaRPr lang="en-US" sz="1400" dirty="0"/>
                    </a:p>
                  </a:txBody>
                  <a:tcPr/>
                </a:tc>
                <a:extLst>
                  <a:ext uri="{0D108BD9-81ED-4DB2-BD59-A6C34878D82A}">
                    <a16:rowId xmlns:a16="http://schemas.microsoft.com/office/drawing/2014/main" val="3551896134"/>
                  </a:ext>
                </a:extLst>
              </a:tr>
              <a:tr h="306505">
                <a:tc>
                  <a:txBody>
                    <a:bodyPr/>
                    <a:lstStyle/>
                    <a:p>
                      <a:r>
                        <a:rPr lang="fr-FR" sz="1400"/>
                        <a:t>   Prêts de rang privilégié</a:t>
                      </a:r>
                    </a:p>
                  </a:txBody>
                  <a:tcPr>
                    <a:solidFill>
                      <a:schemeClr val="bg1"/>
                    </a:solidFill>
                  </a:tcPr>
                </a:tc>
                <a:tc>
                  <a:txBody>
                    <a:bodyPr/>
                    <a:lstStyle/>
                    <a:p>
                      <a:pPr algn="ctr"/>
                      <a:r>
                        <a:rPr lang="fr-FR" sz="1400"/>
                        <a:t>2,5</a:t>
                      </a:r>
                    </a:p>
                  </a:txBody>
                  <a:tcPr>
                    <a:solidFill>
                      <a:schemeClr val="bg1"/>
                    </a:solidFill>
                  </a:tcPr>
                </a:tc>
                <a:tc>
                  <a:txBody>
                    <a:bodyPr/>
                    <a:lstStyle/>
                    <a:p>
                      <a:pPr algn="ctr"/>
                      <a:r>
                        <a:rPr lang="fr-FR" sz="1400">
                          <a:solidFill>
                            <a:srgbClr val="FF0000"/>
                          </a:solidFill>
                        </a:rPr>
                        <a:t>-</a:t>
                      </a:r>
                      <a:r>
                        <a:rPr lang="fr-FR" sz="1400" smtClean="0">
                          <a:solidFill>
                            <a:srgbClr val="FF0000"/>
                          </a:solidFill>
                        </a:rPr>
                        <a:t>4,3</a:t>
                      </a:r>
                      <a:endParaRPr lang="fr-FR" sz="1400">
                        <a:solidFill>
                          <a:srgbClr val="FF0000"/>
                        </a:solidFill>
                      </a:endParaRPr>
                    </a:p>
                  </a:txBody>
                  <a:tcPr>
                    <a:solidFill>
                      <a:schemeClr val="bg1"/>
                    </a:solidFill>
                  </a:tcPr>
                </a:tc>
                <a:extLst>
                  <a:ext uri="{0D108BD9-81ED-4DB2-BD59-A6C34878D82A}">
                    <a16:rowId xmlns:a16="http://schemas.microsoft.com/office/drawing/2014/main" val="1398870656"/>
                  </a:ext>
                </a:extLst>
              </a:tr>
              <a:tr h="306505">
                <a:tc>
                  <a:txBody>
                    <a:bodyPr/>
                    <a:lstStyle/>
                    <a:p>
                      <a:r>
                        <a:rPr lang="fr-FR" sz="1400"/>
                        <a:t>   Marché émergent</a:t>
                      </a:r>
                    </a:p>
                  </a:txBody>
                  <a:tcPr>
                    <a:solidFill>
                      <a:schemeClr val="bg1"/>
                    </a:solidFill>
                  </a:tcPr>
                </a:tc>
                <a:tc>
                  <a:txBody>
                    <a:bodyPr/>
                    <a:lstStyle/>
                    <a:p>
                      <a:pPr algn="ctr"/>
                      <a:r>
                        <a:rPr lang="fr-FR" sz="1400"/>
                        <a:t>1,0</a:t>
                      </a:r>
                    </a:p>
                  </a:txBody>
                  <a:tcPr>
                    <a:solidFill>
                      <a:schemeClr val="bg1"/>
                    </a:solidFill>
                  </a:tcPr>
                </a:tc>
                <a:tc>
                  <a:txBody>
                    <a:bodyPr/>
                    <a:lstStyle/>
                    <a:p>
                      <a:pPr algn="ctr"/>
                      <a:r>
                        <a:rPr lang="fr-FR" sz="1400">
                          <a:solidFill>
                            <a:srgbClr val="FF0000"/>
                          </a:solidFill>
                        </a:rPr>
                        <a:t>-20,3</a:t>
                      </a:r>
                    </a:p>
                  </a:txBody>
                  <a:tcPr>
                    <a:solidFill>
                      <a:schemeClr val="bg1"/>
                    </a:solidFill>
                  </a:tcPr>
                </a:tc>
                <a:extLst>
                  <a:ext uri="{0D108BD9-81ED-4DB2-BD59-A6C34878D82A}">
                    <a16:rowId xmlns:a16="http://schemas.microsoft.com/office/drawing/2014/main" val="1644825317"/>
                  </a:ext>
                </a:extLst>
              </a:tr>
              <a:tr h="306505">
                <a:tc gridSpan="3">
                  <a:txBody>
                    <a:bodyPr/>
                    <a:lstStyle/>
                    <a:p>
                      <a:r>
                        <a:rPr lang="fr-FR" sz="1400" b="1"/>
                        <a:t>TITRES </a:t>
                      </a:r>
                      <a:r>
                        <a:rPr lang="fr-FR" sz="1400" b="1" baseline="0"/>
                        <a:t>IMMOBILIERS</a:t>
                      </a:r>
                    </a:p>
                  </a:txBody>
                  <a:tcPr>
                    <a:solidFill>
                      <a:schemeClr val="bg1"/>
                    </a:solidFill>
                  </a:tcPr>
                </a:tc>
                <a:tc hMerge="1">
                  <a:txBody>
                    <a:bodyPr/>
                    <a:lstStyle/>
                    <a:p>
                      <a:pPr algn="l" rtl="0"/>
                      <a:endParaRPr lang="en-US" sz="1400" dirty="0"/>
                    </a:p>
                  </a:txBody>
                  <a:tcPr/>
                </a:tc>
                <a:tc hMerge="1">
                  <a:txBody>
                    <a:bodyPr/>
                    <a:lstStyle/>
                    <a:p>
                      <a:pPr algn="l" rtl="0"/>
                      <a:endParaRPr lang="en-US" sz="1400" dirty="0"/>
                    </a:p>
                  </a:txBody>
                  <a:tcPr/>
                </a:tc>
                <a:extLst>
                  <a:ext uri="{0D108BD9-81ED-4DB2-BD59-A6C34878D82A}">
                    <a16:rowId xmlns:a16="http://schemas.microsoft.com/office/drawing/2014/main" val="3182512698"/>
                  </a:ext>
                </a:extLst>
              </a:tr>
              <a:tr h="306505">
                <a:tc>
                  <a:txBody>
                    <a:bodyPr/>
                    <a:lstStyle/>
                    <a:p>
                      <a:r>
                        <a:rPr lang="fr-FR" sz="1400"/>
                        <a:t>   Fonds suisses</a:t>
                      </a:r>
                    </a:p>
                  </a:txBody>
                  <a:tcPr>
                    <a:solidFill>
                      <a:schemeClr val="bg1"/>
                    </a:solidFill>
                  </a:tcPr>
                </a:tc>
                <a:tc>
                  <a:txBody>
                    <a:bodyPr/>
                    <a:lstStyle/>
                    <a:p>
                      <a:pPr algn="ctr"/>
                      <a:r>
                        <a:rPr lang="fr-FR" sz="1400"/>
                        <a:t>1,2</a:t>
                      </a:r>
                    </a:p>
                  </a:txBody>
                  <a:tcPr>
                    <a:solidFill>
                      <a:schemeClr val="bg1"/>
                    </a:solidFill>
                  </a:tcPr>
                </a:tc>
                <a:tc>
                  <a:txBody>
                    <a:bodyPr/>
                    <a:lstStyle/>
                    <a:p>
                      <a:pPr algn="ctr"/>
                      <a:r>
                        <a:rPr lang="fr-FR" sz="1400" dirty="0">
                          <a:solidFill>
                            <a:srgbClr val="FF0000"/>
                          </a:solidFill>
                        </a:rPr>
                        <a:t>-15,2</a:t>
                      </a:r>
                    </a:p>
                  </a:txBody>
                  <a:tcPr>
                    <a:solidFill>
                      <a:schemeClr val="bg1"/>
                    </a:solidFill>
                  </a:tcPr>
                </a:tc>
                <a:extLst>
                  <a:ext uri="{0D108BD9-81ED-4DB2-BD59-A6C34878D82A}">
                    <a16:rowId xmlns:a16="http://schemas.microsoft.com/office/drawing/2014/main" val="268645899"/>
                  </a:ext>
                </a:extLst>
              </a:tr>
            </a:tbl>
          </a:graphicData>
        </a:graphic>
      </p:graphicFrame>
      <p:sp>
        <p:nvSpPr>
          <p:cNvPr id="7" name="TextBox 6"/>
          <p:cNvSpPr txBox="1"/>
          <p:nvPr>
            <p:custDataLst>
              <p:tags r:id="rId5"/>
            </p:custDataLst>
          </p:nvPr>
        </p:nvSpPr>
        <p:spPr>
          <a:xfrm>
            <a:off x="4929990" y="5735866"/>
            <a:ext cx="2324130" cy="261610"/>
          </a:xfrm>
          <a:prstGeom prst="rect">
            <a:avLst/>
          </a:prstGeom>
          <a:noFill/>
        </p:spPr>
        <p:txBody>
          <a:bodyPr wrap="square" rtlCol="0">
            <a:spAutoFit/>
          </a:bodyPr>
          <a:lstStyle/>
          <a:p>
            <a:r>
              <a:rPr lang="fr-FR" sz="1100" i="1" dirty="0"/>
              <a:t>* - rendements en francs suisses</a:t>
            </a:r>
          </a:p>
        </p:txBody>
      </p:sp>
      <p:sp>
        <p:nvSpPr>
          <p:cNvPr id="8" name="Rectangle 7"/>
          <p:cNvSpPr/>
          <p:nvPr>
            <p:custDataLst>
              <p:tags r:id="rId6"/>
            </p:custDataLst>
          </p:nvPr>
        </p:nvSpPr>
        <p:spPr bwMode="auto">
          <a:xfrm>
            <a:off x="4872182" y="1675825"/>
            <a:ext cx="4195618" cy="4419026"/>
          </a:xfrm>
          <a:prstGeom prst="rect">
            <a:avLst/>
          </a:prstGeom>
          <a:noFill/>
          <a:ln w="952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20298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1"/>
            </p:custDataLst>
            <p:extLst>
              <p:ext uri="{D42A27DB-BD31-4B8C-83A1-F6EECF244321}">
                <p14:modId xmlns:p14="http://schemas.microsoft.com/office/powerpoint/2010/main" val="2984481268"/>
              </p:ext>
            </p:extLst>
          </p:nvPr>
        </p:nvGraphicFramePr>
        <p:xfrm>
          <a:off x="507683" y="4953000"/>
          <a:ext cx="6350318" cy="1676621"/>
        </p:xfrm>
        <a:graphic>
          <a:graphicData uri="http://schemas.openxmlformats.org/drawingml/2006/table">
            <a:tbl>
              <a:tblPr firstRow="1" bandRow="1">
                <a:tableStyleId>{5C22544A-7EE6-4342-B048-85BDC9FD1C3A}</a:tableStyleId>
              </a:tblPr>
              <a:tblGrid>
                <a:gridCol w="1940375">
                  <a:extLst>
                    <a:ext uri="{9D8B030D-6E8A-4147-A177-3AD203B41FA5}">
                      <a16:colId xmlns:a16="http://schemas.microsoft.com/office/drawing/2014/main" val="1509202913"/>
                    </a:ext>
                  </a:extLst>
                </a:gridCol>
                <a:gridCol w="999587">
                  <a:extLst>
                    <a:ext uri="{9D8B030D-6E8A-4147-A177-3AD203B41FA5}">
                      <a16:colId xmlns:a16="http://schemas.microsoft.com/office/drawing/2014/main" val="1661629336"/>
                    </a:ext>
                  </a:extLst>
                </a:gridCol>
                <a:gridCol w="978319">
                  <a:extLst>
                    <a:ext uri="{9D8B030D-6E8A-4147-A177-3AD203B41FA5}">
                      <a16:colId xmlns:a16="http://schemas.microsoft.com/office/drawing/2014/main" val="195519292"/>
                    </a:ext>
                  </a:extLst>
                </a:gridCol>
                <a:gridCol w="1148462">
                  <a:extLst>
                    <a:ext uri="{9D8B030D-6E8A-4147-A177-3AD203B41FA5}">
                      <a16:colId xmlns:a16="http://schemas.microsoft.com/office/drawing/2014/main" val="2488773983"/>
                    </a:ext>
                  </a:extLst>
                </a:gridCol>
                <a:gridCol w="1283575">
                  <a:extLst>
                    <a:ext uri="{9D8B030D-6E8A-4147-A177-3AD203B41FA5}">
                      <a16:colId xmlns:a16="http://schemas.microsoft.com/office/drawing/2014/main" val="37080051"/>
                    </a:ext>
                  </a:extLst>
                </a:gridCol>
              </a:tblGrid>
              <a:tr h="532337">
                <a:tc>
                  <a:txBody>
                    <a:bodyPr/>
                    <a:lstStyle/>
                    <a:p>
                      <a:r>
                        <a:rPr lang="fr-FR" sz="1100"/>
                        <a:t>Performance des placements (%)</a:t>
                      </a:r>
                    </a:p>
                  </a:txBody>
                  <a:tcPr>
                    <a:solidFill>
                      <a:schemeClr val="tx1"/>
                    </a:solidFill>
                  </a:tcPr>
                </a:tc>
                <a:tc>
                  <a:txBody>
                    <a:bodyPr/>
                    <a:lstStyle/>
                    <a:p>
                      <a:pPr algn="ctr"/>
                      <a:r>
                        <a:rPr lang="fr-FR" sz="1100" dirty="0" err="1" smtClean="0"/>
                        <a:t>Janv.-avril</a:t>
                      </a:r>
                      <a:r>
                        <a:rPr lang="fr-FR" sz="1100" baseline="0" dirty="0" smtClean="0"/>
                        <a:t> </a:t>
                      </a:r>
                      <a:r>
                        <a:rPr lang="fr-FR" sz="1100" baseline="0" dirty="0"/>
                        <a:t>2023</a:t>
                      </a:r>
                    </a:p>
                  </a:txBody>
                  <a:tcPr>
                    <a:solidFill>
                      <a:schemeClr val="tx1"/>
                    </a:solidFill>
                  </a:tcPr>
                </a:tc>
                <a:tc>
                  <a:txBody>
                    <a:bodyPr/>
                    <a:lstStyle/>
                    <a:p>
                      <a:pPr algn="ctr"/>
                      <a:r>
                        <a:rPr lang="fr-FR" sz="1100"/>
                        <a:t>2022</a:t>
                      </a:r>
                    </a:p>
                  </a:txBody>
                  <a:tcPr>
                    <a:solidFill>
                      <a:schemeClr val="tx1"/>
                    </a:solidFill>
                  </a:tcPr>
                </a:tc>
                <a:tc>
                  <a:txBody>
                    <a:bodyPr/>
                    <a:lstStyle/>
                    <a:p>
                      <a:pPr algn="ctr"/>
                      <a:r>
                        <a:rPr lang="fr-FR" sz="1100"/>
                        <a:t>5 ans</a:t>
                      </a:r>
                    </a:p>
                  </a:txBody>
                  <a:tcPr>
                    <a:solidFill>
                      <a:schemeClr val="tx1"/>
                    </a:solidFill>
                  </a:tcPr>
                </a:tc>
                <a:tc>
                  <a:txBody>
                    <a:bodyPr/>
                    <a:lstStyle/>
                    <a:p>
                      <a:pPr algn="ctr"/>
                      <a:r>
                        <a:rPr lang="fr-FR" sz="1100"/>
                        <a:t>Depuis le début</a:t>
                      </a:r>
                    </a:p>
                  </a:txBody>
                  <a:tcPr>
                    <a:solidFill>
                      <a:schemeClr val="tx1"/>
                    </a:solidFill>
                  </a:tcPr>
                </a:tc>
                <a:extLst>
                  <a:ext uri="{0D108BD9-81ED-4DB2-BD59-A6C34878D82A}">
                    <a16:rowId xmlns:a16="http://schemas.microsoft.com/office/drawing/2014/main" val="1671579317"/>
                  </a:ext>
                </a:extLst>
              </a:tr>
              <a:tr h="412845">
                <a:tc>
                  <a:txBody>
                    <a:bodyPr/>
                    <a:lstStyle/>
                    <a:p>
                      <a:r>
                        <a:rPr lang="fr-FR" sz="1100" baseline="0"/>
                        <a:t>Trésorerie principale</a:t>
                      </a:r>
                      <a:r>
                        <a:rPr lang="fr-FR" sz="1100"/>
                        <a:t> de l’OMPI</a:t>
                      </a:r>
                    </a:p>
                  </a:txBody>
                  <a:tcPr>
                    <a:solidFill>
                      <a:schemeClr val="bg1"/>
                    </a:solidFill>
                  </a:tcPr>
                </a:tc>
                <a:tc>
                  <a:txBody>
                    <a:bodyPr/>
                    <a:lstStyle/>
                    <a:p>
                      <a:pPr algn="ctr"/>
                      <a:r>
                        <a:rPr lang="fr-FR" sz="1100" b="1"/>
                        <a:t>1,3</a:t>
                      </a:r>
                    </a:p>
                  </a:txBody>
                  <a:tcPr>
                    <a:solidFill>
                      <a:schemeClr val="accent1"/>
                    </a:solidFill>
                  </a:tcPr>
                </a:tc>
                <a:tc>
                  <a:txBody>
                    <a:bodyPr/>
                    <a:lstStyle/>
                    <a:p>
                      <a:pPr algn="ctr"/>
                      <a:r>
                        <a:rPr lang="fr-FR" sz="1100">
                          <a:solidFill>
                            <a:srgbClr val="FF0000"/>
                          </a:solidFill>
                        </a:rPr>
                        <a:t>-9,4</a:t>
                      </a:r>
                    </a:p>
                  </a:txBody>
                  <a:tcPr>
                    <a:solidFill>
                      <a:schemeClr val="bg1"/>
                    </a:solidFill>
                  </a:tcPr>
                </a:tc>
                <a:tc>
                  <a:txBody>
                    <a:bodyPr/>
                    <a:lstStyle/>
                    <a:p>
                      <a:pPr algn="ctr"/>
                      <a:r>
                        <a:rPr lang="fr-FR" sz="1100"/>
                        <a:t>1,0</a:t>
                      </a:r>
                    </a:p>
                  </a:txBody>
                  <a:tcPr>
                    <a:solidFill>
                      <a:schemeClr val="bg1"/>
                    </a:solidFill>
                  </a:tcPr>
                </a:tc>
                <a:tc>
                  <a:txBody>
                    <a:bodyPr/>
                    <a:lstStyle/>
                    <a:p>
                      <a:pPr algn="ctr"/>
                      <a:r>
                        <a:rPr lang="fr-FR" sz="1100"/>
                        <a:t>0,6</a:t>
                      </a:r>
                    </a:p>
                  </a:txBody>
                  <a:tcPr>
                    <a:solidFill>
                      <a:schemeClr val="bg1"/>
                    </a:solidFill>
                  </a:tcPr>
                </a:tc>
                <a:extLst>
                  <a:ext uri="{0D108BD9-81ED-4DB2-BD59-A6C34878D82A}">
                    <a16:rowId xmlns:a16="http://schemas.microsoft.com/office/drawing/2014/main" val="319239429"/>
                  </a:ext>
                </a:extLst>
              </a:tr>
              <a:tr h="358782">
                <a:tc>
                  <a:txBody>
                    <a:bodyPr/>
                    <a:lstStyle/>
                    <a:p>
                      <a:r>
                        <a:rPr lang="fr-FR" sz="1100"/>
                        <a:t>Rendement de référence</a:t>
                      </a:r>
                    </a:p>
                  </a:txBody>
                  <a:tcPr>
                    <a:solidFill>
                      <a:schemeClr val="bg1"/>
                    </a:solidFill>
                  </a:tcPr>
                </a:tc>
                <a:tc>
                  <a:txBody>
                    <a:bodyPr/>
                    <a:lstStyle/>
                    <a:p>
                      <a:pPr algn="ctr"/>
                      <a:r>
                        <a:rPr lang="fr-FR" sz="1100" b="1"/>
                        <a:t>1,2</a:t>
                      </a:r>
                    </a:p>
                  </a:txBody>
                  <a:tcPr>
                    <a:solidFill>
                      <a:schemeClr val="accent1"/>
                    </a:solidFill>
                  </a:tcPr>
                </a:tc>
                <a:tc>
                  <a:txBody>
                    <a:bodyPr/>
                    <a:lstStyle/>
                    <a:p>
                      <a:pPr algn="ctr"/>
                      <a:r>
                        <a:rPr lang="fr-FR" sz="1100">
                          <a:solidFill>
                            <a:srgbClr val="FF0000"/>
                          </a:solidFill>
                        </a:rPr>
                        <a:t>-9,5</a:t>
                      </a:r>
                    </a:p>
                  </a:txBody>
                  <a:tcPr>
                    <a:solidFill>
                      <a:schemeClr val="bg1"/>
                    </a:solidFill>
                  </a:tcPr>
                </a:tc>
                <a:tc>
                  <a:txBody>
                    <a:bodyPr/>
                    <a:lstStyle/>
                    <a:p>
                      <a:pPr algn="ctr"/>
                      <a:r>
                        <a:rPr lang="fr-FR" sz="1100"/>
                        <a:t>1,2</a:t>
                      </a:r>
                    </a:p>
                  </a:txBody>
                  <a:tcPr>
                    <a:solidFill>
                      <a:schemeClr val="bg1"/>
                    </a:solidFill>
                  </a:tcPr>
                </a:tc>
                <a:tc>
                  <a:txBody>
                    <a:bodyPr/>
                    <a:lstStyle/>
                    <a:p>
                      <a:pPr algn="ctr"/>
                      <a:r>
                        <a:rPr lang="fr-FR" sz="1100"/>
                        <a:t>0,8</a:t>
                      </a:r>
                    </a:p>
                  </a:txBody>
                  <a:tcPr>
                    <a:solidFill>
                      <a:schemeClr val="bg1"/>
                    </a:solidFill>
                  </a:tcPr>
                </a:tc>
                <a:extLst>
                  <a:ext uri="{0D108BD9-81ED-4DB2-BD59-A6C34878D82A}">
                    <a16:rowId xmlns:a16="http://schemas.microsoft.com/office/drawing/2014/main" val="2204479319"/>
                  </a:ext>
                </a:extLst>
              </a:tr>
              <a:tr h="358782">
                <a:tc>
                  <a:txBody>
                    <a:bodyPr/>
                    <a:lstStyle/>
                    <a:p>
                      <a:r>
                        <a:rPr lang="fr-FR" sz="1100" baseline="0"/>
                        <a:t>Rendement</a:t>
                      </a:r>
                      <a:r>
                        <a:rPr lang="fr-FR" sz="1100"/>
                        <a:t> relatif</a:t>
                      </a:r>
                    </a:p>
                  </a:txBody>
                  <a:tcPr>
                    <a:solidFill>
                      <a:schemeClr val="bg1"/>
                    </a:solidFill>
                  </a:tcPr>
                </a:tc>
                <a:tc>
                  <a:txBody>
                    <a:bodyPr/>
                    <a:lstStyle/>
                    <a:p>
                      <a:pPr algn="ctr"/>
                      <a:r>
                        <a:rPr lang="fr-FR" sz="1100" b="1" dirty="0"/>
                        <a:t>0,1</a:t>
                      </a:r>
                    </a:p>
                  </a:txBody>
                  <a:tcPr>
                    <a:solidFill>
                      <a:schemeClr val="accent1"/>
                    </a:solidFill>
                  </a:tcPr>
                </a:tc>
                <a:tc>
                  <a:txBody>
                    <a:bodyPr/>
                    <a:lstStyle/>
                    <a:p>
                      <a:pPr algn="ctr"/>
                      <a:r>
                        <a:rPr lang="fr-FR" sz="1100">
                          <a:solidFill>
                            <a:schemeClr val="tx1"/>
                          </a:solidFill>
                        </a:rPr>
                        <a:t>0,1</a:t>
                      </a:r>
                    </a:p>
                  </a:txBody>
                  <a:tcPr>
                    <a:solidFill>
                      <a:schemeClr val="bg1"/>
                    </a:solidFill>
                  </a:tcPr>
                </a:tc>
                <a:tc>
                  <a:txBody>
                    <a:bodyPr/>
                    <a:lstStyle/>
                    <a:p>
                      <a:pPr algn="ctr"/>
                      <a:r>
                        <a:rPr lang="fr-FR" sz="1100">
                          <a:solidFill>
                            <a:srgbClr val="FF0000"/>
                          </a:solidFill>
                        </a:rPr>
                        <a:t>-0,2</a:t>
                      </a:r>
                    </a:p>
                  </a:txBody>
                  <a:tcPr>
                    <a:solidFill>
                      <a:schemeClr val="bg1"/>
                    </a:solidFill>
                  </a:tcPr>
                </a:tc>
                <a:tc>
                  <a:txBody>
                    <a:bodyPr/>
                    <a:lstStyle/>
                    <a:p>
                      <a:pPr algn="ctr"/>
                      <a:r>
                        <a:rPr lang="fr-FR" sz="1100" dirty="0">
                          <a:solidFill>
                            <a:srgbClr val="FF0000"/>
                          </a:solidFill>
                        </a:rPr>
                        <a:t>-0,2</a:t>
                      </a:r>
                    </a:p>
                  </a:txBody>
                  <a:tcPr>
                    <a:solidFill>
                      <a:schemeClr val="bg1"/>
                    </a:solidFill>
                  </a:tcPr>
                </a:tc>
                <a:extLst>
                  <a:ext uri="{0D108BD9-81ED-4DB2-BD59-A6C34878D82A}">
                    <a16:rowId xmlns:a16="http://schemas.microsoft.com/office/drawing/2014/main" val="2895670303"/>
                  </a:ext>
                </a:extLst>
              </a:tr>
            </a:tbl>
          </a:graphicData>
        </a:graphic>
      </p:graphicFrame>
      <p:sp>
        <p:nvSpPr>
          <p:cNvPr id="2" name="Title 1"/>
          <p:cNvSpPr>
            <a:spLocks noGrp="1"/>
          </p:cNvSpPr>
          <p:nvPr>
            <p:ph type="title"/>
            <p:custDataLst>
              <p:tags r:id="rId2"/>
            </p:custDataLst>
          </p:nvPr>
        </p:nvSpPr>
        <p:spPr/>
        <p:txBody>
          <a:bodyPr/>
          <a:lstStyle/>
          <a:p>
            <a:r>
              <a:rPr lang="fr-FR" sz="3200" dirty="0"/>
              <a:t>Une volatilité à court terme est attendue, mais les portefeuilles sont </a:t>
            </a:r>
            <a:r>
              <a:rPr lang="fr-FR" sz="3200" dirty="0" smtClean="0"/>
              <a:t>solides</a:t>
            </a:r>
            <a:endParaRPr lang="fr-FR" sz="320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3</a:t>
            </a:fld>
            <a:endParaRPr lang="en-US" smtClean="0"/>
          </a:p>
        </p:txBody>
      </p:sp>
      <p:sp>
        <p:nvSpPr>
          <p:cNvPr id="7" name="Rectangle 6"/>
          <p:cNvSpPr/>
          <p:nvPr>
            <p:custDataLst>
              <p:tags r:id="rId4"/>
            </p:custDataLst>
          </p:nvPr>
        </p:nvSpPr>
        <p:spPr bwMode="auto">
          <a:xfrm>
            <a:off x="507684" y="4953000"/>
            <a:ext cx="6350318" cy="1662747"/>
          </a:xfrm>
          <a:prstGeom prst="rect">
            <a:avLst/>
          </a:prstGeom>
          <a:noFill/>
          <a:ln w="952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pic>
        <p:nvPicPr>
          <p:cNvPr id="3" name="Picture 2"/>
          <p:cNvPicPr>
            <a:picLocks noChangeAspect="1"/>
          </p:cNvPicPr>
          <p:nvPr/>
        </p:nvPicPr>
        <p:blipFill>
          <a:blip r:embed="rId6"/>
          <a:stretch>
            <a:fillRect/>
          </a:stretch>
        </p:blipFill>
        <p:spPr>
          <a:xfrm>
            <a:off x="507683" y="1546513"/>
            <a:ext cx="7200000" cy="3277612"/>
          </a:xfrm>
          <a:prstGeom prst="rect">
            <a:avLst/>
          </a:prstGeom>
        </p:spPr>
      </p:pic>
    </p:spTree>
    <p:extLst>
      <p:ext uri="{BB962C8B-B14F-4D97-AF65-F5344CB8AC3E}">
        <p14:creationId xmlns:p14="http://schemas.microsoft.com/office/powerpoint/2010/main" val="2074222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1"/>
            </p:custDataLst>
            <p:extLst>
              <p:ext uri="{D42A27DB-BD31-4B8C-83A1-F6EECF244321}">
                <p14:modId xmlns:p14="http://schemas.microsoft.com/office/powerpoint/2010/main" val="3101887946"/>
              </p:ext>
            </p:extLst>
          </p:nvPr>
        </p:nvGraphicFramePr>
        <p:xfrm>
          <a:off x="507683" y="4953000"/>
          <a:ext cx="6350318" cy="1676621"/>
        </p:xfrm>
        <a:graphic>
          <a:graphicData uri="http://schemas.openxmlformats.org/drawingml/2006/table">
            <a:tbl>
              <a:tblPr firstRow="1" bandRow="1">
                <a:tableStyleId>{5C22544A-7EE6-4342-B048-85BDC9FD1C3A}</a:tableStyleId>
              </a:tblPr>
              <a:tblGrid>
                <a:gridCol w="1940375">
                  <a:extLst>
                    <a:ext uri="{9D8B030D-6E8A-4147-A177-3AD203B41FA5}">
                      <a16:colId xmlns:a16="http://schemas.microsoft.com/office/drawing/2014/main" val="1509202913"/>
                    </a:ext>
                  </a:extLst>
                </a:gridCol>
                <a:gridCol w="999587">
                  <a:extLst>
                    <a:ext uri="{9D8B030D-6E8A-4147-A177-3AD203B41FA5}">
                      <a16:colId xmlns:a16="http://schemas.microsoft.com/office/drawing/2014/main" val="1661629336"/>
                    </a:ext>
                  </a:extLst>
                </a:gridCol>
                <a:gridCol w="978319">
                  <a:extLst>
                    <a:ext uri="{9D8B030D-6E8A-4147-A177-3AD203B41FA5}">
                      <a16:colId xmlns:a16="http://schemas.microsoft.com/office/drawing/2014/main" val="195519292"/>
                    </a:ext>
                  </a:extLst>
                </a:gridCol>
                <a:gridCol w="1148462">
                  <a:extLst>
                    <a:ext uri="{9D8B030D-6E8A-4147-A177-3AD203B41FA5}">
                      <a16:colId xmlns:a16="http://schemas.microsoft.com/office/drawing/2014/main" val="2488773983"/>
                    </a:ext>
                  </a:extLst>
                </a:gridCol>
                <a:gridCol w="1283575">
                  <a:extLst>
                    <a:ext uri="{9D8B030D-6E8A-4147-A177-3AD203B41FA5}">
                      <a16:colId xmlns:a16="http://schemas.microsoft.com/office/drawing/2014/main" val="37080051"/>
                    </a:ext>
                  </a:extLst>
                </a:gridCol>
              </a:tblGrid>
              <a:tr h="532337">
                <a:tc>
                  <a:txBody>
                    <a:bodyPr/>
                    <a:lstStyle/>
                    <a:p>
                      <a:r>
                        <a:rPr lang="fr-FR" sz="1100" baseline="0"/>
                        <a:t>Performance des placements (%)</a:t>
                      </a:r>
                    </a:p>
                  </a:txBody>
                  <a:tcPr>
                    <a:solidFill>
                      <a:schemeClr val="tx1"/>
                    </a:solidFill>
                  </a:tcPr>
                </a:tc>
                <a:tc>
                  <a:txBody>
                    <a:bodyPr/>
                    <a:lstStyle/>
                    <a:p>
                      <a:pPr algn="ctr"/>
                      <a:r>
                        <a:rPr lang="fr-FR" sz="1100" dirty="0" err="1" smtClean="0"/>
                        <a:t>Janv.-avril</a:t>
                      </a:r>
                      <a:r>
                        <a:rPr lang="fr-FR" sz="1100" baseline="0" dirty="0" smtClean="0"/>
                        <a:t> </a:t>
                      </a:r>
                      <a:r>
                        <a:rPr lang="fr-FR" sz="1100" baseline="0" dirty="0"/>
                        <a:t>2023</a:t>
                      </a:r>
                    </a:p>
                  </a:txBody>
                  <a:tcPr>
                    <a:solidFill>
                      <a:schemeClr val="tx1"/>
                    </a:solidFill>
                  </a:tcPr>
                </a:tc>
                <a:tc>
                  <a:txBody>
                    <a:bodyPr/>
                    <a:lstStyle/>
                    <a:p>
                      <a:pPr algn="ctr"/>
                      <a:r>
                        <a:rPr lang="fr-FR" sz="1100"/>
                        <a:t>2022</a:t>
                      </a:r>
                    </a:p>
                  </a:txBody>
                  <a:tcPr>
                    <a:solidFill>
                      <a:schemeClr val="tx1"/>
                    </a:solidFill>
                  </a:tcPr>
                </a:tc>
                <a:tc>
                  <a:txBody>
                    <a:bodyPr/>
                    <a:lstStyle/>
                    <a:p>
                      <a:pPr algn="ctr"/>
                      <a:r>
                        <a:rPr lang="fr-FR" sz="1100"/>
                        <a:t>5 ans</a:t>
                      </a:r>
                    </a:p>
                  </a:txBody>
                  <a:tcPr>
                    <a:solidFill>
                      <a:schemeClr val="tx1"/>
                    </a:solidFill>
                  </a:tcPr>
                </a:tc>
                <a:tc>
                  <a:txBody>
                    <a:bodyPr/>
                    <a:lstStyle/>
                    <a:p>
                      <a:pPr algn="ctr"/>
                      <a:r>
                        <a:rPr lang="fr-FR" sz="1100"/>
                        <a:t>Depuis le début</a:t>
                      </a:r>
                    </a:p>
                  </a:txBody>
                  <a:tcPr>
                    <a:solidFill>
                      <a:schemeClr val="tx1"/>
                    </a:solidFill>
                  </a:tcPr>
                </a:tc>
                <a:extLst>
                  <a:ext uri="{0D108BD9-81ED-4DB2-BD59-A6C34878D82A}">
                    <a16:rowId xmlns:a16="http://schemas.microsoft.com/office/drawing/2014/main" val="1671579317"/>
                  </a:ext>
                </a:extLst>
              </a:tr>
              <a:tr h="412845">
                <a:tc>
                  <a:txBody>
                    <a:bodyPr/>
                    <a:lstStyle/>
                    <a:p>
                      <a:r>
                        <a:rPr lang="fr-FR" sz="1100" baseline="0"/>
                        <a:t>Trésorerie stratégique</a:t>
                      </a:r>
                      <a:r>
                        <a:rPr lang="fr-FR" sz="1100"/>
                        <a:t> de l’OMPI</a:t>
                      </a:r>
                    </a:p>
                  </a:txBody>
                  <a:tcPr>
                    <a:solidFill>
                      <a:schemeClr val="bg1"/>
                    </a:solidFill>
                  </a:tcPr>
                </a:tc>
                <a:tc>
                  <a:txBody>
                    <a:bodyPr/>
                    <a:lstStyle/>
                    <a:p>
                      <a:pPr algn="ctr"/>
                      <a:r>
                        <a:rPr lang="fr-FR" sz="1100" b="1"/>
                        <a:t>1,9</a:t>
                      </a:r>
                    </a:p>
                  </a:txBody>
                  <a:tcPr>
                    <a:solidFill>
                      <a:schemeClr val="accent1"/>
                    </a:solidFill>
                  </a:tcPr>
                </a:tc>
                <a:tc>
                  <a:txBody>
                    <a:bodyPr/>
                    <a:lstStyle/>
                    <a:p>
                      <a:pPr algn="ctr"/>
                      <a:r>
                        <a:rPr lang="fr-FR" sz="1100">
                          <a:solidFill>
                            <a:srgbClr val="FF0000"/>
                          </a:solidFill>
                        </a:rPr>
                        <a:t>-11,1</a:t>
                      </a:r>
                    </a:p>
                  </a:txBody>
                  <a:tcPr>
                    <a:solidFill>
                      <a:schemeClr val="bg1"/>
                    </a:solidFill>
                  </a:tcPr>
                </a:tc>
                <a:tc>
                  <a:txBody>
                    <a:bodyPr/>
                    <a:lstStyle/>
                    <a:p>
                      <a:pPr algn="ctr"/>
                      <a:r>
                        <a:rPr lang="fr-FR" sz="1100"/>
                        <a:t>1,5</a:t>
                      </a:r>
                    </a:p>
                  </a:txBody>
                  <a:tcPr>
                    <a:solidFill>
                      <a:schemeClr val="bg1"/>
                    </a:solidFill>
                  </a:tcPr>
                </a:tc>
                <a:tc>
                  <a:txBody>
                    <a:bodyPr/>
                    <a:lstStyle/>
                    <a:p>
                      <a:pPr algn="ctr"/>
                      <a:r>
                        <a:rPr lang="fr-FR" sz="1100"/>
                        <a:t>1,2</a:t>
                      </a:r>
                    </a:p>
                  </a:txBody>
                  <a:tcPr>
                    <a:solidFill>
                      <a:schemeClr val="bg1"/>
                    </a:solidFill>
                  </a:tcPr>
                </a:tc>
                <a:extLst>
                  <a:ext uri="{0D108BD9-81ED-4DB2-BD59-A6C34878D82A}">
                    <a16:rowId xmlns:a16="http://schemas.microsoft.com/office/drawing/2014/main" val="319239429"/>
                  </a:ext>
                </a:extLst>
              </a:tr>
              <a:tr h="358782">
                <a:tc>
                  <a:txBody>
                    <a:bodyPr/>
                    <a:lstStyle/>
                    <a:p>
                      <a:r>
                        <a:rPr lang="fr-FR" sz="1100"/>
                        <a:t>Rendement de référence</a:t>
                      </a:r>
                    </a:p>
                  </a:txBody>
                  <a:tcPr>
                    <a:solidFill>
                      <a:schemeClr val="bg1"/>
                    </a:solidFill>
                  </a:tcPr>
                </a:tc>
                <a:tc>
                  <a:txBody>
                    <a:bodyPr/>
                    <a:lstStyle/>
                    <a:p>
                      <a:pPr algn="ctr"/>
                      <a:r>
                        <a:rPr lang="fr-FR" sz="1100" b="1"/>
                        <a:t>1,8</a:t>
                      </a:r>
                    </a:p>
                  </a:txBody>
                  <a:tcPr>
                    <a:solidFill>
                      <a:schemeClr val="accent1"/>
                    </a:solidFill>
                  </a:tcPr>
                </a:tc>
                <a:tc>
                  <a:txBody>
                    <a:bodyPr/>
                    <a:lstStyle/>
                    <a:p>
                      <a:pPr algn="ctr"/>
                      <a:r>
                        <a:rPr lang="fr-FR" sz="1100">
                          <a:solidFill>
                            <a:srgbClr val="FF0000"/>
                          </a:solidFill>
                        </a:rPr>
                        <a:t>-11,0</a:t>
                      </a:r>
                    </a:p>
                  </a:txBody>
                  <a:tcPr>
                    <a:solidFill>
                      <a:schemeClr val="bg1"/>
                    </a:solidFill>
                  </a:tcPr>
                </a:tc>
                <a:tc>
                  <a:txBody>
                    <a:bodyPr/>
                    <a:lstStyle/>
                    <a:p>
                      <a:pPr algn="ctr"/>
                      <a:r>
                        <a:rPr lang="fr-FR" sz="1100"/>
                        <a:t>1,7</a:t>
                      </a:r>
                    </a:p>
                  </a:txBody>
                  <a:tcPr>
                    <a:solidFill>
                      <a:schemeClr val="bg1"/>
                    </a:solidFill>
                  </a:tcPr>
                </a:tc>
                <a:tc>
                  <a:txBody>
                    <a:bodyPr/>
                    <a:lstStyle/>
                    <a:p>
                      <a:pPr algn="ctr"/>
                      <a:r>
                        <a:rPr lang="fr-FR" sz="1100"/>
                        <a:t>1,3</a:t>
                      </a:r>
                    </a:p>
                  </a:txBody>
                  <a:tcPr>
                    <a:solidFill>
                      <a:schemeClr val="bg1"/>
                    </a:solidFill>
                  </a:tcPr>
                </a:tc>
                <a:extLst>
                  <a:ext uri="{0D108BD9-81ED-4DB2-BD59-A6C34878D82A}">
                    <a16:rowId xmlns:a16="http://schemas.microsoft.com/office/drawing/2014/main" val="2204479319"/>
                  </a:ext>
                </a:extLst>
              </a:tr>
              <a:tr h="358782">
                <a:tc>
                  <a:txBody>
                    <a:bodyPr/>
                    <a:lstStyle/>
                    <a:p>
                      <a:r>
                        <a:rPr lang="fr-FR" sz="1100" baseline="0"/>
                        <a:t>Rendement</a:t>
                      </a:r>
                      <a:r>
                        <a:rPr lang="fr-FR" sz="1100"/>
                        <a:t> relatif</a:t>
                      </a:r>
                    </a:p>
                  </a:txBody>
                  <a:tcPr>
                    <a:solidFill>
                      <a:schemeClr val="bg1"/>
                    </a:solidFill>
                  </a:tcPr>
                </a:tc>
                <a:tc>
                  <a:txBody>
                    <a:bodyPr/>
                    <a:lstStyle/>
                    <a:p>
                      <a:pPr algn="ctr"/>
                      <a:r>
                        <a:rPr lang="fr-FR" sz="1100" b="1"/>
                        <a:t>0,1</a:t>
                      </a:r>
                    </a:p>
                  </a:txBody>
                  <a:tcPr>
                    <a:solidFill>
                      <a:schemeClr val="accent1"/>
                    </a:solidFill>
                  </a:tcPr>
                </a:tc>
                <a:tc>
                  <a:txBody>
                    <a:bodyPr/>
                    <a:lstStyle/>
                    <a:p>
                      <a:pPr algn="ctr"/>
                      <a:r>
                        <a:rPr lang="fr-FR" sz="1100">
                          <a:solidFill>
                            <a:srgbClr val="FF0000"/>
                          </a:solidFill>
                        </a:rPr>
                        <a:t>-0,1</a:t>
                      </a:r>
                    </a:p>
                  </a:txBody>
                  <a:tcPr>
                    <a:solidFill>
                      <a:schemeClr val="bg1"/>
                    </a:solidFill>
                  </a:tcPr>
                </a:tc>
                <a:tc>
                  <a:txBody>
                    <a:bodyPr/>
                    <a:lstStyle/>
                    <a:p>
                      <a:pPr algn="ctr"/>
                      <a:r>
                        <a:rPr lang="fr-FR" sz="1100">
                          <a:solidFill>
                            <a:srgbClr val="FF0000"/>
                          </a:solidFill>
                        </a:rPr>
                        <a:t>-0,2</a:t>
                      </a:r>
                    </a:p>
                  </a:txBody>
                  <a:tcPr>
                    <a:solidFill>
                      <a:schemeClr val="bg1"/>
                    </a:solidFill>
                  </a:tcPr>
                </a:tc>
                <a:tc>
                  <a:txBody>
                    <a:bodyPr/>
                    <a:lstStyle/>
                    <a:p>
                      <a:pPr algn="ctr"/>
                      <a:r>
                        <a:rPr lang="fr-FR" sz="1100" dirty="0">
                          <a:solidFill>
                            <a:srgbClr val="FF0000"/>
                          </a:solidFill>
                        </a:rPr>
                        <a:t>-0,1</a:t>
                      </a:r>
                    </a:p>
                  </a:txBody>
                  <a:tcPr>
                    <a:solidFill>
                      <a:schemeClr val="bg1"/>
                    </a:solidFill>
                  </a:tcPr>
                </a:tc>
                <a:extLst>
                  <a:ext uri="{0D108BD9-81ED-4DB2-BD59-A6C34878D82A}">
                    <a16:rowId xmlns:a16="http://schemas.microsoft.com/office/drawing/2014/main" val="2895670303"/>
                  </a:ext>
                </a:extLst>
              </a:tr>
            </a:tbl>
          </a:graphicData>
        </a:graphic>
      </p:graphicFrame>
      <p:sp>
        <p:nvSpPr>
          <p:cNvPr id="2" name="Title 1"/>
          <p:cNvSpPr>
            <a:spLocks noGrp="1"/>
          </p:cNvSpPr>
          <p:nvPr>
            <p:ph type="title"/>
            <p:custDataLst>
              <p:tags r:id="rId2"/>
            </p:custDataLst>
          </p:nvPr>
        </p:nvSpPr>
        <p:spPr/>
        <p:txBody>
          <a:bodyPr/>
          <a:lstStyle/>
          <a:p>
            <a:r>
              <a:rPr lang="fr-FR" sz="3200" dirty="0"/>
              <a:t>Une volatilité à court terme est attendue, mais les portefeuilles sont </a:t>
            </a:r>
            <a:r>
              <a:rPr lang="fr-FR" sz="3200" dirty="0" smtClean="0"/>
              <a:t>solides</a:t>
            </a:r>
            <a:endParaRPr lang="fr-FR" sz="320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a:t>
            </a:fld>
            <a:endParaRPr lang="en-US" dirty="0" smtClean="0"/>
          </a:p>
        </p:txBody>
      </p:sp>
      <p:sp>
        <p:nvSpPr>
          <p:cNvPr id="7" name="Rectangle 6"/>
          <p:cNvSpPr/>
          <p:nvPr>
            <p:custDataLst>
              <p:tags r:id="rId4"/>
            </p:custDataLst>
          </p:nvPr>
        </p:nvSpPr>
        <p:spPr bwMode="auto">
          <a:xfrm>
            <a:off x="507684" y="4953000"/>
            <a:ext cx="6350318" cy="1662747"/>
          </a:xfrm>
          <a:prstGeom prst="rect">
            <a:avLst/>
          </a:prstGeom>
          <a:noFill/>
          <a:ln w="952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pic>
        <p:nvPicPr>
          <p:cNvPr id="12" name="Picture 11"/>
          <p:cNvPicPr>
            <a:picLocks noChangeAspect="1"/>
          </p:cNvPicPr>
          <p:nvPr/>
        </p:nvPicPr>
        <p:blipFill>
          <a:blip r:embed="rId6"/>
          <a:stretch>
            <a:fillRect/>
          </a:stretch>
        </p:blipFill>
        <p:spPr>
          <a:xfrm>
            <a:off x="507683" y="1351736"/>
            <a:ext cx="7200000" cy="3502550"/>
          </a:xfrm>
          <a:prstGeom prst="rect">
            <a:avLst/>
          </a:prstGeom>
        </p:spPr>
      </p:pic>
    </p:spTree>
    <p:extLst>
      <p:ext uri="{BB962C8B-B14F-4D97-AF65-F5344CB8AC3E}">
        <p14:creationId xmlns:p14="http://schemas.microsoft.com/office/powerpoint/2010/main" val="65137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40773"/>
            <a:ext cx="8229600" cy="1143000"/>
          </a:xfrm>
        </p:spPr>
        <p:txBody>
          <a:bodyPr/>
          <a:lstStyle/>
          <a:p>
            <a:r>
              <a:rPr lang="fr-FR" sz="3200" dirty="0"/>
              <a:t>Les placements sont effectués à moyen </a:t>
            </a:r>
            <a:r>
              <a:rPr lang="fr-FR" sz="3200" dirty="0" smtClean="0"/>
              <a:t>et à long </a:t>
            </a:r>
            <a:r>
              <a:rPr lang="fr-FR" sz="3200" dirty="0"/>
              <a:t>terme et nous restons concentrés sur l’objectif</a:t>
            </a:r>
          </a:p>
        </p:txBody>
      </p:sp>
      <p:sp>
        <p:nvSpPr>
          <p:cNvPr id="3" name="Content Placeholder 2"/>
          <p:cNvSpPr>
            <a:spLocks noGrp="1"/>
          </p:cNvSpPr>
          <p:nvPr>
            <p:ph idx="1"/>
            <p:custDataLst>
              <p:tags r:id="rId2"/>
            </p:custDataLst>
          </p:nvPr>
        </p:nvSpPr>
        <p:spPr>
          <a:xfrm>
            <a:off x="457200" y="1600200"/>
            <a:ext cx="8229600" cy="4352925"/>
          </a:xfrm>
        </p:spPr>
        <p:txBody>
          <a:bodyPr/>
          <a:lstStyle/>
          <a:p>
            <a:pPr marL="0" indent="0">
              <a:lnSpc>
                <a:spcPct val="150000"/>
              </a:lnSpc>
              <a:buNone/>
            </a:pPr>
            <a:r>
              <a:rPr lang="fr-FR" sz="1600" b="1" dirty="0"/>
              <a:t>OBJECTIF DE RENDEMENT DE LA TRÉSORERIE PRINCIPALE</a:t>
            </a:r>
          </a:p>
          <a:p>
            <a:endParaRPr lang="fr-CH" sz="1200" dirty="0"/>
          </a:p>
          <a:p>
            <a:r>
              <a:rPr lang="fr-FR" sz="1600" dirty="0"/>
              <a:t>La stratégie actuelle en matière de placements a été établie en 2017, lorsque la préservation du capital et l’obtention d’un rendement positif constituaient un défi en raison des taux d’intérêt négatifs appliqués aux liquidités et aux obligations de </a:t>
            </a:r>
            <a:r>
              <a:rPr lang="fr-FR" sz="1600" dirty="0" smtClean="0"/>
              <a:t>qualité </a:t>
            </a:r>
            <a:r>
              <a:rPr lang="fr-FR" sz="1600" dirty="0"/>
              <a:t>libellées en francs </a:t>
            </a:r>
            <a:r>
              <a:rPr lang="fr-FR" sz="1600" dirty="0" smtClean="0"/>
              <a:t>suisses.</a:t>
            </a:r>
            <a:endParaRPr lang="fr-FR" sz="1600" dirty="0"/>
          </a:p>
          <a:p>
            <a:pPr marL="0" indent="0">
              <a:buNone/>
            </a:pPr>
            <a:endParaRPr lang="fr-CH" sz="1600" dirty="0"/>
          </a:p>
          <a:p>
            <a:r>
              <a:rPr lang="fr-FR" sz="1600" dirty="0"/>
              <a:t>Les placements dans le portefeuille de la trésorerie principale sont répartis dans des actifs mondiaux, </a:t>
            </a:r>
            <a:r>
              <a:rPr lang="fr-FR" sz="1600" dirty="0" smtClean="0"/>
              <a:t>notamment des obligations et de l’immobilier suisse.  </a:t>
            </a:r>
            <a:r>
              <a:rPr lang="fr-FR" sz="1600" dirty="0"/>
              <a:t>Malgré les conditions difficiles des marchés financiers en 2022, la stratégie de placement a atteint son objectif et a généré un rendement positif sur un horizon à cinq </a:t>
            </a:r>
            <a:r>
              <a:rPr lang="fr-FR" sz="1600" dirty="0" smtClean="0"/>
              <a:t>ans.</a:t>
            </a:r>
            <a:endParaRPr lang="fr-FR" sz="1600" dirty="0"/>
          </a:p>
          <a:p>
            <a:endParaRPr lang="fr-CH" sz="1600" dirty="0"/>
          </a:p>
          <a:p>
            <a:r>
              <a:rPr lang="fr-FR" sz="1600" dirty="0"/>
              <a:t>Avec la fin des taux d’intérêt négatifs en francs suisses, une stratégie de réduction de la volatilité du portefeuille est en </a:t>
            </a:r>
            <a:r>
              <a:rPr lang="fr-FR" sz="1600" dirty="0" smtClean="0"/>
              <a:t>cours.</a:t>
            </a:r>
            <a:endParaRPr lang="fr-FR" sz="1600" dirty="0"/>
          </a:p>
          <a:p>
            <a:endParaRPr lang="fr-CH" sz="1600" dirty="0"/>
          </a:p>
          <a:p>
            <a:r>
              <a:rPr lang="fr-FR" sz="1600" dirty="0"/>
              <a:t>Le portefeuille devrait continuer de générer un rendement positif dans l’avenir, compte tenu de la hausse des taux d’intérêt.</a:t>
            </a:r>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5</a:t>
            </a:fld>
            <a:endParaRPr lang="en-US" dirty="0" smtClean="0"/>
          </a:p>
        </p:txBody>
      </p:sp>
    </p:spTree>
    <p:extLst>
      <p:ext uri="{BB962C8B-B14F-4D97-AF65-F5344CB8AC3E}">
        <p14:creationId xmlns:p14="http://schemas.microsoft.com/office/powerpoint/2010/main" val="147019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sz="3200" dirty="0"/>
              <a:t>Les placements sont effectués à </a:t>
            </a:r>
            <a:r>
              <a:rPr lang="fr-FR" sz="3200" dirty="0" smtClean="0"/>
              <a:t>moyen</a:t>
            </a:r>
            <a:br>
              <a:rPr lang="fr-FR" sz="3200" dirty="0" smtClean="0"/>
            </a:br>
            <a:r>
              <a:rPr lang="fr-FR" sz="3200" dirty="0" smtClean="0"/>
              <a:t>et </a:t>
            </a:r>
            <a:r>
              <a:rPr lang="fr-FR" sz="3200" dirty="0"/>
              <a:t>à long terme et nous restons concentrés sur l’objectif</a:t>
            </a:r>
          </a:p>
        </p:txBody>
      </p:sp>
      <p:sp>
        <p:nvSpPr>
          <p:cNvPr id="3" name="Content Placeholder 2"/>
          <p:cNvSpPr>
            <a:spLocks noGrp="1"/>
          </p:cNvSpPr>
          <p:nvPr>
            <p:ph idx="1"/>
            <p:custDataLst>
              <p:tags r:id="rId2"/>
            </p:custDataLst>
          </p:nvPr>
        </p:nvSpPr>
        <p:spPr>
          <a:xfrm>
            <a:off x="457200" y="1600200"/>
            <a:ext cx="8229600" cy="4352925"/>
          </a:xfrm>
        </p:spPr>
        <p:txBody>
          <a:bodyPr/>
          <a:lstStyle/>
          <a:p>
            <a:pPr marL="0" indent="0">
              <a:lnSpc>
                <a:spcPct val="150000"/>
              </a:lnSpc>
              <a:buNone/>
            </a:pPr>
            <a:r>
              <a:rPr lang="fr-FR" sz="1600" b="1" dirty="0"/>
              <a:t>OBJECTIF DE RENDEMENT DE LA TRÉSORERIE STRATÉGIQUE</a:t>
            </a:r>
          </a:p>
          <a:p>
            <a:endParaRPr lang="fr-CH" sz="1600" dirty="0"/>
          </a:p>
          <a:p>
            <a:r>
              <a:rPr lang="fr-FR" sz="1600" dirty="0"/>
              <a:t>Les placements dans le portefeuille de la trésorerie stratégique sont répartis dans des actifs mondiaux, notamment </a:t>
            </a:r>
            <a:r>
              <a:rPr lang="fr-FR" sz="1600" dirty="0" smtClean="0"/>
              <a:t>des </a:t>
            </a:r>
            <a:r>
              <a:rPr lang="fr-FR" sz="1600" dirty="0"/>
              <a:t>obligations, </a:t>
            </a:r>
            <a:r>
              <a:rPr lang="fr-FR" sz="1600" dirty="0" smtClean="0"/>
              <a:t>des </a:t>
            </a:r>
            <a:r>
              <a:rPr lang="fr-FR" sz="1600" dirty="0"/>
              <a:t>actions et </a:t>
            </a:r>
            <a:r>
              <a:rPr lang="fr-FR" sz="1600" dirty="0" smtClean="0"/>
              <a:t>de l’immobilier </a:t>
            </a:r>
            <a:r>
              <a:rPr lang="fr-FR" sz="1600" dirty="0"/>
              <a:t>suisse. </a:t>
            </a:r>
            <a:r>
              <a:rPr lang="fr-FR" sz="1600" dirty="0" smtClean="0"/>
              <a:t> Malgré </a:t>
            </a:r>
            <a:r>
              <a:rPr lang="fr-FR" sz="1600" dirty="0"/>
              <a:t>des conditions difficiles sur les marchés financiers en 2022, les placements de la trésorerie stratégique sont bien partis pour atteindre leur objectif de placement à long terme, à savoir un rendement de 2%, et pour financer intégralement l’engagement de l’OMPI au titre des prestations à long terme dues au personnel sur une période de </a:t>
            </a:r>
            <a:r>
              <a:rPr lang="fr-FR" sz="1600" dirty="0" smtClean="0"/>
              <a:t>20 ans</a:t>
            </a:r>
            <a:r>
              <a:rPr lang="fr-FR" sz="1600" dirty="0"/>
              <a:t>.</a:t>
            </a:r>
          </a:p>
          <a:p>
            <a:endParaRPr lang="fr-CH" sz="1600" dirty="0"/>
          </a:p>
          <a:p>
            <a:r>
              <a:rPr lang="fr-FR" sz="1600" dirty="0"/>
              <a:t>Le taux de couverture de l’engagement au titre des prestations à long terme dues au personnel est de 70% au premier trimestre de 2023.</a:t>
            </a:r>
          </a:p>
          <a:p>
            <a:endParaRPr lang="fr-CH" sz="1600" dirty="0"/>
          </a:p>
          <a:p>
            <a:endParaRPr lang="fr-CH" sz="1600" dirty="0"/>
          </a:p>
          <a:p>
            <a:endParaRPr lang="fr-CH" sz="1600" dirty="0"/>
          </a:p>
          <a:p>
            <a:endParaRPr lang="fr-CH" sz="1600" dirty="0"/>
          </a:p>
          <a:p>
            <a:endParaRPr lang="fr-CH" sz="160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6</a:t>
            </a:fld>
            <a:endParaRPr lang="en-US" dirty="0" smtClean="0"/>
          </a:p>
        </p:txBody>
      </p:sp>
    </p:spTree>
    <p:extLst>
      <p:ext uri="{BB962C8B-B14F-4D97-AF65-F5344CB8AC3E}">
        <p14:creationId xmlns:p14="http://schemas.microsoft.com/office/powerpoint/2010/main" val="1591819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7897"/>
            <a:ext cx="8229600" cy="1143000"/>
          </a:xfrm>
        </p:spPr>
        <p:txBody>
          <a:bodyPr/>
          <a:lstStyle/>
          <a:p>
            <a:r>
              <a:rPr lang="fr-FR" sz="3200" dirty="0"/>
              <a:t>Un cadre de gouvernance solide est intégré au processus de placement</a:t>
            </a:r>
          </a:p>
        </p:txBody>
      </p:sp>
      <p:graphicFrame>
        <p:nvGraphicFramePr>
          <p:cNvPr id="5" name="Content Placeholder 4"/>
          <p:cNvGraphicFramePr>
            <a:graphicFrameLocks noGrp="1"/>
          </p:cNvGraphicFramePr>
          <p:nvPr>
            <p:ph idx="1"/>
            <p:custDataLst>
              <p:tags r:id="rId2"/>
            </p:custDataLst>
            <p:extLst/>
          </p:nvPr>
        </p:nvGraphicFramePr>
        <p:xfrm>
          <a:off x="76200" y="1692276"/>
          <a:ext cx="4572000" cy="435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7</a:t>
            </a:fld>
            <a:endParaRPr lang="en-US" smtClean="0"/>
          </a:p>
        </p:txBody>
      </p:sp>
      <p:sp>
        <p:nvSpPr>
          <p:cNvPr id="6" name="Content Placeholder 2"/>
          <p:cNvSpPr txBox="1">
            <a:spLocks/>
          </p:cNvSpPr>
          <p:nvPr>
            <p:custDataLst>
              <p:tags r:id="rId4"/>
            </p:custDataLst>
          </p:nvPr>
        </p:nvSpPr>
        <p:spPr bwMode="auto">
          <a:xfrm>
            <a:off x="4572000" y="1106069"/>
            <a:ext cx="4516582" cy="438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1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1"/>
              </a:buBlip>
              <a:defRPr sz="2400">
                <a:solidFill>
                  <a:schemeClr val="tx1"/>
                </a:solidFill>
                <a:latin typeface="+mn-lt"/>
                <a:cs typeface="+mn-cs"/>
              </a:defRPr>
            </a:lvl9pPr>
          </a:lstStyle>
          <a:p>
            <a:pPr marL="0" indent="0">
              <a:buNone/>
            </a:pPr>
            <a:endParaRPr lang="en-US" sz="100" b="1" dirty="0"/>
          </a:p>
          <a:p>
            <a:r>
              <a:rPr lang="fr-FR" sz="1200" dirty="0"/>
              <a:t>Le </a:t>
            </a:r>
            <a:r>
              <a:rPr lang="fr-FR" sz="1200" b="1" dirty="0"/>
              <a:t>Comité consultatif pour les placements de l’OMPI</a:t>
            </a:r>
            <a:r>
              <a:rPr lang="fr-FR" sz="1200" dirty="0"/>
              <a:t> donne des avis sur les placements de fonds de l’Organisation conformément au Règlement financier et au règlement d’exécution du Règlement financier.  Ces avis portent sur des questions telles que le contenu de la politique en matière de placements, la stratégie, la répartition des actifs, les seuils de performance appropriés et les lignes directrices en matière de placements.</a:t>
            </a:r>
          </a:p>
          <a:p>
            <a:endParaRPr lang="fr-CH" sz="800" b="1" kern="0" dirty="0"/>
          </a:p>
          <a:p>
            <a:r>
              <a:rPr lang="fr-FR" sz="1200" dirty="0"/>
              <a:t>Le </a:t>
            </a:r>
            <a:r>
              <a:rPr lang="fr-FR" sz="1200" b="1" dirty="0"/>
              <a:t>Comité de gestion des risques de l’OMPI</a:t>
            </a:r>
            <a:r>
              <a:rPr lang="fr-FR" sz="1200" dirty="0"/>
              <a:t> a instauré une solide culture du risque et il définit le risque accepté </a:t>
            </a:r>
            <a:r>
              <a:rPr lang="fr-FR" sz="1200" dirty="0" smtClean="0"/>
              <a:t>au regard de la réalisation des objectifs </a:t>
            </a:r>
            <a:r>
              <a:rPr lang="fr-FR" sz="1200" dirty="0"/>
              <a:t>de l’OMPI en matière de placements.</a:t>
            </a:r>
          </a:p>
          <a:p>
            <a:endParaRPr lang="en-US" sz="800" b="1" kern="0" dirty="0"/>
          </a:p>
          <a:p>
            <a:r>
              <a:rPr lang="fr-FR" sz="1200" dirty="0"/>
              <a:t>Les </a:t>
            </a:r>
            <a:r>
              <a:rPr lang="fr-FR" sz="1200" b="1" dirty="0"/>
              <a:t>vérificateurs externes et internes des comptes</a:t>
            </a:r>
            <a:r>
              <a:rPr lang="fr-FR" sz="1200" dirty="0"/>
              <a:t> remplissent une fonction de vérification indépendante et assurent la validation des contrôles internes liés aux processus de placements et à l’établissement de rapports.</a:t>
            </a:r>
          </a:p>
          <a:p>
            <a:endParaRPr lang="en-US" sz="800" b="1" kern="0" dirty="0"/>
          </a:p>
          <a:p>
            <a:r>
              <a:rPr lang="fr-FR" sz="1200" dirty="0"/>
              <a:t>L’</a:t>
            </a:r>
            <a:r>
              <a:rPr lang="fr-FR" sz="1200" b="1" dirty="0"/>
              <a:t>Organe consultatif indépendant de surveillance</a:t>
            </a:r>
            <a:r>
              <a:rPr lang="fr-FR" sz="1200" dirty="0"/>
              <a:t> joue le rôle d’expert indépendant et supervise les activités en matière de placements.</a:t>
            </a:r>
          </a:p>
          <a:p>
            <a:endParaRPr lang="fr-CH" sz="800" b="1" kern="0" dirty="0"/>
          </a:p>
          <a:p>
            <a:r>
              <a:rPr lang="fr-FR" sz="1200" dirty="0"/>
              <a:t>Les </a:t>
            </a:r>
            <a:r>
              <a:rPr lang="fr-FR" sz="1200" b="1" dirty="0"/>
              <a:t>États membres de l’OMPI</a:t>
            </a:r>
            <a:r>
              <a:rPr lang="fr-FR" sz="1200" dirty="0"/>
              <a:t> autorisent le Secrétariat à effectuer des placements conformément à la politique de </a:t>
            </a:r>
            <a:r>
              <a:rPr lang="fr-FR" sz="1200" dirty="0" smtClean="0"/>
              <a:t>l’OMPI </a:t>
            </a:r>
            <a:r>
              <a:rPr lang="fr-FR" sz="1200" dirty="0"/>
              <a:t>en matière de placements.</a:t>
            </a:r>
          </a:p>
          <a:p>
            <a:pPr marL="0" indent="0">
              <a:buNone/>
            </a:pPr>
            <a:endParaRPr lang="fr-CH" sz="1200" kern="0" dirty="0"/>
          </a:p>
        </p:txBody>
      </p:sp>
    </p:spTree>
    <p:extLst>
      <p:ext uri="{BB962C8B-B14F-4D97-AF65-F5344CB8AC3E}">
        <p14:creationId xmlns:p14="http://schemas.microsoft.com/office/powerpoint/2010/main" val="2100762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template_french</Template>
  <TotalTime>192</TotalTime>
  <Words>889</Words>
  <Application>Microsoft Office PowerPoint</Application>
  <PresentationFormat>On-screen Show (4:3)</PresentationFormat>
  <Paragraphs>139</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ヒラギノ角ゴ Pro W3</vt:lpstr>
      <vt:lpstr>template_english</vt:lpstr>
      <vt:lpstr>PowerPoint Presentation</vt:lpstr>
      <vt:lpstr>Marchés mondiaux – Une reprise timide dans la plupart des catégories d’actifs à ce jour</vt:lpstr>
      <vt:lpstr>Une volatilité à court terme est attendue, mais les portefeuilles sont solides</vt:lpstr>
      <vt:lpstr>Une volatilité à court terme est attendue, mais les portefeuilles sont solides</vt:lpstr>
      <vt:lpstr>Les placements sont effectués à moyen et à long terme et nous restons concentrés sur l’objectif</vt:lpstr>
      <vt:lpstr>Les placements sont effectués à moyen et à long terme et nous restons concentrés sur l’objectif</vt:lpstr>
      <vt:lpstr>Un cadre de gouvernance solide est intégré au processus de placement</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OLIVIÉ Karen</dc:creator>
  <cp:lastModifiedBy>GENOUD Anne</cp:lastModifiedBy>
  <cp:revision>13</cp:revision>
  <dcterms:created xsi:type="dcterms:W3CDTF">2023-06-05T06:42:05Z</dcterms:created>
  <dcterms:modified xsi:type="dcterms:W3CDTF">2023-06-05T13:28:41Z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c084f7-b690-4c43-8ee6-d475b6d3461d_Enabled">
    <vt:lpwstr>true</vt:lpwstr>
  </property>
  <property fmtid="{D5CDD505-2E9C-101B-9397-08002B2CF9AE}" pid="3" name="MSIP_Label_bfc084f7-b690-4c43-8ee6-d475b6d3461d_SetDate">
    <vt:lpwstr>2023-06-05T13:28:32Z</vt:lpwstr>
  </property>
  <property fmtid="{D5CDD505-2E9C-101B-9397-08002B2CF9AE}" pid="4" name="MSIP_Label_bfc084f7-b690-4c43-8ee6-d475b6d3461d_Method">
    <vt:lpwstr>Standard</vt:lpwstr>
  </property>
  <property fmtid="{D5CDD505-2E9C-101B-9397-08002B2CF9AE}" pid="5" name="MSIP_Label_bfc084f7-b690-4c43-8ee6-d475b6d3461d_Name">
    <vt:lpwstr>FOR OFFICIAL USE ONLY</vt:lpwstr>
  </property>
  <property fmtid="{D5CDD505-2E9C-101B-9397-08002B2CF9AE}" pid="6" name="MSIP_Label_bfc084f7-b690-4c43-8ee6-d475b6d3461d_SiteId">
    <vt:lpwstr>faa31b06-8ccc-48c9-867f-f7510dd11c02</vt:lpwstr>
  </property>
  <property fmtid="{D5CDD505-2E9C-101B-9397-08002B2CF9AE}" pid="7" name="MSIP_Label_bfc084f7-b690-4c43-8ee6-d475b6d3461d_ActionId">
    <vt:lpwstr>a58dca4f-7d6d-4ba8-afd7-f9d11e36f0f1</vt:lpwstr>
  </property>
  <property fmtid="{D5CDD505-2E9C-101B-9397-08002B2CF9AE}" pid="8" name="MSIP_Label_bfc084f7-b690-4c43-8ee6-d475b6d3461d_ContentBits">
    <vt:lpwstr>2</vt:lpwstr>
  </property>
</Properties>
</file>